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0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93B28-EDEA-98C7-25F0-4747743D4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0AE111-48DD-FAEE-38A8-C80304280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0DE1D-07E7-69F5-ECA5-07446D51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8C851-5468-3E45-E527-E5D92DBB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56258-7025-082B-91F1-6B4C0F76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4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81D7-384B-173E-6FDF-F3E0AF00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910CF6-C8D4-26D1-0C70-4C473C32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08AA5-6297-EF96-C2D3-D15A2AA0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8C847-7A1F-7E0B-0072-D876838B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FFBC-60D2-03D4-4F67-2936CD8B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5A6D49-5BAF-3E16-07F6-8D6BB5AFB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81B832-6E41-94DE-B12A-7BA766C68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AAB0-4580-F16E-5315-6C2DB041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951A0-6A32-9151-A6CD-13F52F42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4A5A3-79DC-E7DF-2E86-1A3641C0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4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46FE5-3E23-808A-70C0-4E2AF745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BA7E-E053-E6B9-AB77-86C44ADF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08252-32CB-760A-E487-17B0474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02FDE-8BD6-5E49-F95A-A8DD5FB7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D97CE-D4A6-D249-4198-4394B504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6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76F58-CF76-C8E0-A4C2-0E855C5E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BE90FB-AFD5-2684-0AA3-B7112DD5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0780D-BBC9-52B3-E000-3CE0CDA2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7DC95-50CC-7BBB-27AA-CB04F8B0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88054-CA1F-F8A6-F1EA-324EFD2A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B7EE1-84DC-4496-3275-8E647F6C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3BD24-C09C-902D-1E04-C1ECD4326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1F9186-80A4-38E2-ED49-D34D26FB7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27EB82-5981-2D6B-8D69-069E3F6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9F23D0-2AAD-B557-5BA7-7AA4E434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1956C6-93A1-2556-9AE8-4BB5ED9B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1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EC979-BEE0-B8F9-E691-33845C05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590C8-8B5C-B1C9-047F-E66522C8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7387F-EF5D-6A7D-456E-C48FF25FF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CF5CC5-9912-DD75-027B-B1FA686E5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FA5E02-D871-C704-24AC-DA3E2BCF9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6167C5-F91E-9019-8A0A-5F6C3BA90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A4AB49-4234-8EAF-1DC7-A552C7C1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DF1776-72F2-7BB7-E32F-9C93EF39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4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F984D-C27D-CE32-96D3-F9D112E3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F0BC50-B797-1F12-AFB7-AB82B1A4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ADBCAF-312C-996F-B5E5-8F08BA1B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89E1D-369A-3F78-5F6F-EFDDB29A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B7D650-8105-05DC-8A92-815C32B9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62BD0C-DE8A-1F9F-9AE1-EA7E645E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ABA5D-3B32-A2DB-5D7B-06F6612F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16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3E682-2859-E884-C5A8-A99FAF3E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05041-2684-B651-E750-1343BE16B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FFF01F-1433-3A81-4936-35664295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44948-6F1D-BCBF-AF7D-130E6EEE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0609B5-25E0-B554-866A-2632143C5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856B7-08B6-C4CB-B078-C5423E7D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0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E080-B2FA-480E-353F-22811CA7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F0E31F-0869-B227-DEF5-CD1FDCBCC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5CEDA-9AF6-D3C6-A149-8349CEF7C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D12E19-99B1-41DF-413D-2DD26F39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87D94F-011C-ED3B-D824-8AABF7B4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14C94-55E8-8323-EC6F-1B847A1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10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E3A69D-9AE3-0B0D-D4A1-818DB700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E0F84-AC88-6B87-C9EC-A15D4355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7E7C5-5874-5C54-D379-772537CFB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BCE3-DB0D-4481-9FBA-10EA5565B47E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C7319-84D7-7CF3-70AF-F4CBC8145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1F920-D266-5BF6-72B9-D3608A91D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B0AAE-8734-4398-9442-932EC7947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5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1.wdp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5DD5C-34F8-7FFE-BD3A-1AFE8FC9F981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3A395-6339-900F-B12D-7A58B9346116}"/>
              </a:ext>
            </a:extLst>
          </p:cNvPr>
          <p:cNvSpPr txBox="1"/>
          <p:nvPr/>
        </p:nvSpPr>
        <p:spPr>
          <a:xfrm>
            <a:off x="938212" y="1443037"/>
            <a:ext cx="103155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본 문서는 제공된 시스템 구성도와 실행 흐름을 바탕으로</a:t>
            </a:r>
            <a:r>
              <a:rPr lang="en-US" altLang="ko-KR" sz="2400" dirty="0"/>
              <a:t>, </a:t>
            </a:r>
            <a:r>
              <a:rPr lang="ko-KR" altLang="en-US" sz="2400" dirty="0"/>
              <a:t>대규모 언어 모델</a:t>
            </a:r>
            <a:r>
              <a:rPr lang="en-US" altLang="ko-KR" sz="2400" dirty="0"/>
              <a:t>(LLM)</a:t>
            </a:r>
            <a:r>
              <a:rPr lang="ko-KR" altLang="en-US" sz="2400" dirty="0"/>
              <a:t>을 연동한 재난 대응 웹 애플리케이션의 전체 구조와 주요 기능을 설명한다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ko-KR" altLang="en-US" sz="2400" dirty="0"/>
              <a:t>해당 시스템은 사용자가 웹 기반 인터페이스를 통해 자연어로 질의하면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백엔드에서</a:t>
            </a:r>
            <a:r>
              <a:rPr lang="ko-KR" altLang="en-US" sz="2400" dirty="0"/>
              <a:t> </a:t>
            </a:r>
            <a:r>
              <a:rPr lang="en-US" altLang="ko-KR" sz="2400" dirty="0"/>
              <a:t>LLM</a:t>
            </a:r>
            <a:r>
              <a:rPr lang="ko-KR" altLang="en-US" sz="2400" dirty="0"/>
              <a:t>과 검색 시스템을 결합한 </a:t>
            </a:r>
            <a:r>
              <a:rPr lang="en-US" altLang="ko-KR" sz="2400" dirty="0"/>
              <a:t>Retrieval-Augmented Generation(RAG)</a:t>
            </a:r>
            <a:r>
              <a:rPr lang="ko-KR" altLang="en-US" sz="2400" dirty="0"/>
              <a:t> 구조를 통해 정확하고 상황에 맞는 정보를 제공하는 것을 목표로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본 애플리케이션은 </a:t>
            </a:r>
            <a:r>
              <a:rPr lang="en-US" altLang="ko-KR" sz="2400" dirty="0"/>
              <a:t>Frontend–Backend </a:t>
            </a:r>
            <a:r>
              <a:rPr lang="ko-KR" altLang="en-US" sz="2400" dirty="0"/>
              <a:t>분리형 아키텍처를 기반으로 설계되었으며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프론트엔드는</a:t>
            </a:r>
            <a:r>
              <a:rPr lang="ko-KR" altLang="en-US" sz="2400" dirty="0"/>
              <a:t> </a:t>
            </a:r>
            <a:r>
              <a:rPr lang="en-US" altLang="ko-KR" sz="2400" dirty="0"/>
              <a:t>Django</a:t>
            </a:r>
            <a:r>
              <a:rPr lang="ko-KR" altLang="en-US" sz="2400" dirty="0"/>
              <a:t>를 활용한 사용자 인터페이스</a:t>
            </a:r>
            <a:r>
              <a:rPr lang="en-US" altLang="ko-KR" sz="2400" dirty="0"/>
              <a:t>(UI)</a:t>
            </a:r>
            <a:r>
              <a:rPr lang="ko-KR" altLang="en-US" sz="2400" dirty="0"/>
              <a:t>와 지도 기반 시각화를 담당하고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백엔드는</a:t>
            </a:r>
            <a:r>
              <a:rPr lang="ko-KR" altLang="en-US" sz="2400" dirty="0"/>
              <a:t> </a:t>
            </a:r>
            <a:r>
              <a:rPr lang="en-US" altLang="ko-KR" sz="2400" dirty="0" err="1"/>
              <a:t>FastAPI</a:t>
            </a:r>
            <a:r>
              <a:rPr lang="ko-KR" altLang="en-US" sz="2400" dirty="0"/>
              <a:t>를 중심으로 </a:t>
            </a:r>
            <a:r>
              <a:rPr lang="en-US" altLang="ko-KR" sz="2400" dirty="0"/>
              <a:t>AI </a:t>
            </a:r>
            <a:r>
              <a:rPr lang="ko-KR" altLang="en-US" sz="2400" dirty="0"/>
              <a:t>추론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검색</a:t>
            </a:r>
            <a:r>
              <a:rPr lang="en-US" altLang="ko-KR" sz="2400" dirty="0"/>
              <a:t>, </a:t>
            </a:r>
            <a:r>
              <a:rPr lang="ko-KR" altLang="en-US" sz="2400" dirty="0"/>
              <a:t>외부 </a:t>
            </a:r>
            <a:r>
              <a:rPr lang="en-US" altLang="ko-KR" sz="2400" dirty="0"/>
              <a:t>API </a:t>
            </a:r>
            <a:r>
              <a:rPr lang="ko-KR" altLang="en-US" sz="2400" dirty="0"/>
              <a:t>연동을 수행한다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통해 시스템은 높은 응답성과 확장성을 동시에 확보한다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959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4E20-1F54-0BA5-79EC-05B8375B0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84F5A-4AFC-9E36-93E1-0F1E08FC71B1}"/>
              </a:ext>
            </a:extLst>
          </p:cNvPr>
          <p:cNvSpPr txBox="1"/>
          <p:nvPr/>
        </p:nvSpPr>
        <p:spPr>
          <a:xfrm>
            <a:off x="938212" y="521316"/>
            <a:ext cx="6984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 데이터 및 사용자 상호작용 흐름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75DB0-7DD7-452B-A246-150E23A5F930}"/>
              </a:ext>
            </a:extLst>
          </p:cNvPr>
          <p:cNvSpPr txBox="1"/>
          <p:nvPr/>
        </p:nvSpPr>
        <p:spPr>
          <a:xfrm>
            <a:off x="938212" y="1321593"/>
            <a:ext cx="10315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3.7. UI </a:t>
            </a:r>
            <a:r>
              <a:rPr lang="ko-KR" altLang="en-US" sz="2000" b="1" dirty="0"/>
              <a:t>업데이트 및 시각화</a:t>
            </a:r>
          </a:p>
          <a:p>
            <a:r>
              <a:rPr lang="en-US" altLang="ko-KR" sz="2000" dirty="0"/>
              <a:t>Frontend</a:t>
            </a:r>
            <a:r>
              <a:rPr lang="ko-KR" altLang="en-US" sz="2000" dirty="0"/>
              <a:t>는 응답 수신 후 로딩 애니메이션을 제거하고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메시지</a:t>
            </a:r>
            <a:r>
              <a:rPr lang="en-US" altLang="ko-KR" sz="2000" dirty="0"/>
              <a:t>·</a:t>
            </a:r>
            <a:r>
              <a:rPr lang="ko-KR" altLang="en-US" sz="2000" dirty="0"/>
              <a:t>지도 마커</a:t>
            </a:r>
            <a:r>
              <a:rPr lang="en-US" altLang="ko-KR" sz="2000" dirty="0"/>
              <a:t>·</a:t>
            </a:r>
            <a:r>
              <a:rPr lang="ko-KR" altLang="en-US" sz="2000" dirty="0"/>
              <a:t>슬라이딩 패널을 순차적으로 업데이트한다</a:t>
            </a:r>
            <a:r>
              <a:rPr lang="en-US" altLang="ko-KR" sz="2000" dirty="0"/>
              <a:t>. </a:t>
            </a:r>
            <a:r>
              <a:rPr lang="ko-KR" altLang="en-US" sz="2000" dirty="0"/>
              <a:t>지도에는 검색 위치와 대피소가 </a:t>
            </a:r>
            <a:r>
              <a:rPr lang="ko-KR" altLang="en-US" sz="2000" dirty="0" err="1"/>
              <a:t>시각화되며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사용자가 대피소를 선택하면 경로 안내가 표시된다</a:t>
            </a:r>
            <a:r>
              <a:rPr lang="en-US" altLang="ko-KR" sz="2000" dirty="0"/>
              <a:t>. </a:t>
            </a:r>
            <a:r>
              <a:rPr lang="ko-KR" altLang="en-US" sz="2000" dirty="0"/>
              <a:t>재난 행동요령은 별도의 메시지로 제공되어 정보의 가독성을 높이며</a:t>
            </a:r>
            <a:r>
              <a:rPr lang="en-US" altLang="ko-KR" sz="2000" dirty="0"/>
              <a:t>, </a:t>
            </a:r>
            <a:r>
              <a:rPr lang="ko-KR" altLang="en-US" sz="2000" dirty="0"/>
              <a:t>전체 </a:t>
            </a:r>
            <a:r>
              <a:rPr lang="en-US" altLang="ko-KR" sz="2000" dirty="0"/>
              <a:t>UI </a:t>
            </a:r>
            <a:r>
              <a:rPr lang="ko-KR" altLang="en-US" sz="2000" dirty="0"/>
              <a:t>갱신은 짧은 시간 내에 완료되어 실시간 상호작용 경험을 제공한다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03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40A5261-7123-3BA9-C276-65A3021EFA54}"/>
              </a:ext>
            </a:extLst>
          </p:cNvPr>
          <p:cNvSpPr/>
          <p:nvPr/>
        </p:nvSpPr>
        <p:spPr>
          <a:xfrm>
            <a:off x="511550" y="736429"/>
            <a:ext cx="1235201" cy="572037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128C98-B97B-9618-032A-EB4C7519CB76}"/>
              </a:ext>
            </a:extLst>
          </p:cNvPr>
          <p:cNvSpPr/>
          <p:nvPr/>
        </p:nvSpPr>
        <p:spPr>
          <a:xfrm>
            <a:off x="2426339" y="730689"/>
            <a:ext cx="2373522" cy="572037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4B2B59-5B4E-B90C-A73A-0FE1DA23836B}"/>
              </a:ext>
            </a:extLst>
          </p:cNvPr>
          <p:cNvSpPr/>
          <p:nvPr/>
        </p:nvSpPr>
        <p:spPr>
          <a:xfrm>
            <a:off x="5479449" y="740265"/>
            <a:ext cx="3803685" cy="572037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C9052D-DAEC-DA5B-3D1E-7B34DCD65D48}"/>
              </a:ext>
            </a:extLst>
          </p:cNvPr>
          <p:cNvSpPr/>
          <p:nvPr/>
        </p:nvSpPr>
        <p:spPr>
          <a:xfrm>
            <a:off x="9927002" y="740264"/>
            <a:ext cx="1693607" cy="3193497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720290">
                <a:alpha val="45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2FFBAB-8D32-8BCE-A3FA-2320ED9D1252}"/>
              </a:ext>
            </a:extLst>
          </p:cNvPr>
          <p:cNvSpPr/>
          <p:nvPr/>
        </p:nvSpPr>
        <p:spPr>
          <a:xfrm>
            <a:off x="9927002" y="4326523"/>
            <a:ext cx="1693607" cy="2124536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C41D16-B4FA-9EB3-6A90-A0428A28E7C1}"/>
              </a:ext>
            </a:extLst>
          </p:cNvPr>
          <p:cNvSpPr/>
          <p:nvPr/>
        </p:nvSpPr>
        <p:spPr>
          <a:xfrm>
            <a:off x="2599506" y="1141479"/>
            <a:ext cx="2019575" cy="2212716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89E50F-94E4-4423-68DC-9DCD53FDDEA7}"/>
              </a:ext>
            </a:extLst>
          </p:cNvPr>
          <p:cNvSpPr/>
          <p:nvPr/>
        </p:nvSpPr>
        <p:spPr>
          <a:xfrm>
            <a:off x="2599506" y="3528725"/>
            <a:ext cx="2019575" cy="2747804"/>
          </a:xfrm>
          <a:prstGeom prst="round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AB7C44-C7D0-4F9D-0A83-9AD7FC7CABD2}"/>
              </a:ext>
            </a:extLst>
          </p:cNvPr>
          <p:cNvSpPr/>
          <p:nvPr/>
        </p:nvSpPr>
        <p:spPr>
          <a:xfrm>
            <a:off x="5813309" y="1147730"/>
            <a:ext cx="3135963" cy="662774"/>
          </a:xfrm>
          <a:prstGeom prst="round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A5CC29-AA35-7D3A-4E71-A83B8F4E16C6}"/>
              </a:ext>
            </a:extLst>
          </p:cNvPr>
          <p:cNvSpPr/>
          <p:nvPr/>
        </p:nvSpPr>
        <p:spPr>
          <a:xfrm>
            <a:off x="5813308" y="2005313"/>
            <a:ext cx="3135963" cy="1127354"/>
          </a:xfrm>
          <a:prstGeom prst="round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926D20-3153-F13C-423B-D5AD029ACC1B}"/>
              </a:ext>
            </a:extLst>
          </p:cNvPr>
          <p:cNvSpPr/>
          <p:nvPr/>
        </p:nvSpPr>
        <p:spPr>
          <a:xfrm>
            <a:off x="5813308" y="3304768"/>
            <a:ext cx="3135963" cy="2971761"/>
          </a:xfrm>
          <a:prstGeom prst="round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4A436-9989-1147-2C43-7DFF138360A3}"/>
              </a:ext>
            </a:extLst>
          </p:cNvPr>
          <p:cNvSpPr txBox="1"/>
          <p:nvPr/>
        </p:nvSpPr>
        <p:spPr>
          <a:xfrm>
            <a:off x="333397" y="392316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&lt;Client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Layer&gt;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67D1E-2AC5-0495-9193-ACB0C0D5794B}"/>
              </a:ext>
            </a:extLst>
          </p:cNvPr>
          <p:cNvSpPr txBox="1"/>
          <p:nvPr/>
        </p:nvSpPr>
        <p:spPr>
          <a:xfrm>
            <a:off x="2749826" y="392316"/>
            <a:ext cx="171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&lt;Frontend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Layer&gt;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EB786-10CF-6E52-9162-035590C4ACA8}"/>
              </a:ext>
            </a:extLst>
          </p:cNvPr>
          <p:cNvSpPr txBox="1"/>
          <p:nvPr/>
        </p:nvSpPr>
        <p:spPr>
          <a:xfrm>
            <a:off x="6534485" y="392316"/>
            <a:ext cx="169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&lt;Backend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Layer&gt;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80DB3-2A43-54B4-252D-D688048407EF}"/>
              </a:ext>
            </a:extLst>
          </p:cNvPr>
          <p:cNvSpPr txBox="1"/>
          <p:nvPr/>
        </p:nvSpPr>
        <p:spPr>
          <a:xfrm rot="5400000">
            <a:off x="10454433" y="2170118"/>
            <a:ext cx="269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&lt;Storage &amp; Retrieval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Layer&gt;</a:t>
            </a:r>
            <a:endParaRPr lang="ko-KR" altLang="en-US" sz="1400" b="1" dirty="0"/>
          </a:p>
        </p:txBody>
      </p:sp>
      <p:pic>
        <p:nvPicPr>
          <p:cNvPr id="1048" name="Picture 24" descr="Advertisement Icon Graphic by back1design1 · Creative Fabrica">
            <a:extLst>
              <a:ext uri="{FF2B5EF4-FFF2-40B4-BE49-F238E27FC236}">
                <a16:creationId xmlns:a16="http://schemas.microsoft.com/office/drawing/2014/main" id="{53E8E1DA-E3BF-39E4-BC7B-EB9F9530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388" y="1363364"/>
            <a:ext cx="363560" cy="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6B87EE-68D3-74B1-B69A-EB9C1391001C}"/>
              </a:ext>
            </a:extLst>
          </p:cNvPr>
          <p:cNvSpPr txBox="1"/>
          <p:nvPr/>
        </p:nvSpPr>
        <p:spPr>
          <a:xfrm rot="5400000">
            <a:off x="10580900" y="5234903"/>
            <a:ext cx="244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&lt;External Services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Layer&gt;</a:t>
            </a:r>
            <a:endParaRPr lang="ko-KR" altLang="en-US" sz="1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06AB2D8-CE96-DD70-6A31-7BBCE7DB19F5}"/>
              </a:ext>
            </a:extLst>
          </p:cNvPr>
          <p:cNvSpPr/>
          <p:nvPr/>
        </p:nvSpPr>
        <p:spPr>
          <a:xfrm>
            <a:off x="10108540" y="2247463"/>
            <a:ext cx="1357743" cy="1526739"/>
          </a:xfrm>
          <a:prstGeom prst="roundRect">
            <a:avLst/>
          </a:prstGeom>
          <a:noFill/>
          <a:ln w="9525" cap="flat" cmpd="sng" algn="ctr">
            <a:solidFill>
              <a:srgbClr val="72029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16734C4-4F9B-4FF1-7ADC-138B4A9DFB6B}"/>
              </a:ext>
            </a:extLst>
          </p:cNvPr>
          <p:cNvSpPr/>
          <p:nvPr/>
        </p:nvSpPr>
        <p:spPr>
          <a:xfrm>
            <a:off x="10081325" y="901405"/>
            <a:ext cx="1384959" cy="1195749"/>
          </a:xfrm>
          <a:prstGeom prst="roundRect">
            <a:avLst/>
          </a:prstGeom>
          <a:noFill/>
          <a:ln w="9525" cap="flat" cmpd="sng" algn="ctr">
            <a:solidFill>
              <a:srgbClr val="72029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723C3-8C3A-2231-9B3D-1A5068528877}"/>
              </a:ext>
            </a:extLst>
          </p:cNvPr>
          <p:cNvSpPr txBox="1"/>
          <p:nvPr/>
        </p:nvSpPr>
        <p:spPr>
          <a:xfrm>
            <a:off x="2817347" y="784251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Django(</a:t>
            </a:r>
            <a:r>
              <a:rPr lang="en-US" altLang="ko-KR" sz="1200" dirty="0"/>
              <a:t>port 8000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420F3-14EA-9773-553D-F30A39B6D95B}"/>
              </a:ext>
            </a:extLst>
          </p:cNvPr>
          <p:cNvSpPr txBox="1"/>
          <p:nvPr/>
        </p:nvSpPr>
        <p:spPr>
          <a:xfrm>
            <a:off x="6585539" y="778678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FastAPI</a:t>
            </a:r>
            <a:r>
              <a:rPr lang="en-US" altLang="ko-KR" sz="1200" b="1" dirty="0"/>
              <a:t>(</a:t>
            </a:r>
            <a:r>
              <a:rPr lang="en-US" altLang="ko-KR" sz="1200" dirty="0"/>
              <a:t>port 8001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56A43-D78E-76F8-409D-108A31B78C12}"/>
              </a:ext>
            </a:extLst>
          </p:cNvPr>
          <p:cNvSpPr txBox="1"/>
          <p:nvPr/>
        </p:nvSpPr>
        <p:spPr>
          <a:xfrm>
            <a:off x="2817347" y="1156091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Nginx-Static Files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C2CEC6-B395-D67B-EBFE-16DBAF615D0E}"/>
              </a:ext>
            </a:extLst>
          </p:cNvPr>
          <p:cNvSpPr txBox="1"/>
          <p:nvPr/>
        </p:nvSpPr>
        <p:spPr>
          <a:xfrm>
            <a:off x="2817347" y="3520901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Django Application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C3002-A205-C114-9034-F2217403FBF9}"/>
              </a:ext>
            </a:extLst>
          </p:cNvPr>
          <p:cNvSpPr txBox="1"/>
          <p:nvPr/>
        </p:nvSpPr>
        <p:spPr>
          <a:xfrm>
            <a:off x="6534485" y="1156091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Middleware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074E5-3BAD-8B53-6229-D2E4850E3311}"/>
              </a:ext>
            </a:extLst>
          </p:cNvPr>
          <p:cNvSpPr txBox="1"/>
          <p:nvPr/>
        </p:nvSpPr>
        <p:spPr>
          <a:xfrm>
            <a:off x="6520751" y="3318158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LangGraph</a:t>
            </a:r>
            <a:r>
              <a:rPr lang="en-US" altLang="ko-KR" sz="1200" b="1" dirty="0"/>
              <a:t> Agent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75A0F8-809E-3C2F-1EF8-B1867B8A4A4B}"/>
              </a:ext>
            </a:extLst>
          </p:cNvPr>
          <p:cNvSpPr txBox="1"/>
          <p:nvPr/>
        </p:nvSpPr>
        <p:spPr>
          <a:xfrm>
            <a:off x="6534484" y="1985826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API Endpoints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44C0A-3556-B22B-93B7-471413CA73F9}"/>
              </a:ext>
            </a:extLst>
          </p:cNvPr>
          <p:cNvSpPr txBox="1"/>
          <p:nvPr/>
        </p:nvSpPr>
        <p:spPr>
          <a:xfrm>
            <a:off x="10004310" y="895989"/>
            <a:ext cx="15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SQLite</a:t>
            </a:r>
          </a:p>
          <a:p>
            <a:pPr algn="ctr"/>
            <a:r>
              <a:rPr lang="en-US" altLang="ko-KR" sz="1200" b="1" dirty="0"/>
              <a:t>(</a:t>
            </a:r>
            <a:r>
              <a:rPr lang="en-US" altLang="ko-KR" sz="1200" dirty="0"/>
              <a:t>Django DB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15C92E-007D-AA11-C150-906353A61DDE}"/>
              </a:ext>
            </a:extLst>
          </p:cNvPr>
          <p:cNvSpPr txBox="1"/>
          <p:nvPr/>
        </p:nvSpPr>
        <p:spPr>
          <a:xfrm>
            <a:off x="10004310" y="2253667"/>
            <a:ext cx="15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ChromaDB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</a:t>
            </a:r>
            <a:r>
              <a:rPr lang="en-US" altLang="ko-KR" sz="1200" dirty="0"/>
              <a:t>Vector DB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120141-70B4-2C92-5F83-48EDEFCDCD48}"/>
              </a:ext>
            </a:extLst>
          </p:cNvPr>
          <p:cNvSpPr txBox="1"/>
          <p:nvPr/>
        </p:nvSpPr>
        <p:spPr>
          <a:xfrm>
            <a:off x="3349510" y="1607620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shelter.css</a:t>
            </a:r>
            <a:endParaRPr lang="ko-KR" altLang="en-US" sz="1400" dirty="0"/>
          </a:p>
        </p:txBody>
      </p:sp>
      <p:pic>
        <p:nvPicPr>
          <p:cNvPr id="1028" name="Picture 4" descr="Css 파일 - 무료 파일 및 폴더개 아이콘">
            <a:extLst>
              <a:ext uri="{FF2B5EF4-FFF2-40B4-BE49-F238E27FC236}">
                <a16:creationId xmlns:a16="http://schemas.microsoft.com/office/drawing/2014/main" id="{21C18D06-0D30-AA62-EBDD-6DCDA49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53" y="1555047"/>
            <a:ext cx="450266" cy="4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 descr="텍스트, 스크린샷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0E48F0-4B1B-BA15-0487-703162386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985" y="2142128"/>
            <a:ext cx="450266" cy="4502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479B14-07FC-61E5-7B77-A468DE781F8E}"/>
              </a:ext>
            </a:extLst>
          </p:cNvPr>
          <p:cNvSpPr txBox="1"/>
          <p:nvPr/>
        </p:nvSpPr>
        <p:spPr>
          <a:xfrm>
            <a:off x="3349510" y="2227649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shelter.js</a:t>
            </a:r>
            <a:endParaRPr lang="ko-KR" altLang="en-US" sz="1400" dirty="0"/>
          </a:p>
        </p:txBody>
      </p:sp>
      <p:pic>
        <p:nvPicPr>
          <p:cNvPr id="40" name="그림 39" descr="텍스트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E48DCF-AF55-9C53-FD63-58EB1B53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19" y="2766924"/>
            <a:ext cx="426232" cy="3657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9F7CD6C-7122-4A4E-C679-5B78F791D2BA}"/>
              </a:ext>
            </a:extLst>
          </p:cNvPr>
          <p:cNvSpPr txBox="1"/>
          <p:nvPr/>
        </p:nvSpPr>
        <p:spPr>
          <a:xfrm>
            <a:off x="3412226" y="2790922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Images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F5BF5-CF61-7B4F-D740-93F813FE0996}"/>
              </a:ext>
            </a:extLst>
          </p:cNvPr>
          <p:cNvSpPr txBox="1"/>
          <p:nvPr/>
        </p:nvSpPr>
        <p:spPr>
          <a:xfrm>
            <a:off x="2705381" y="5388791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</a:t>
            </a:r>
            <a:r>
              <a:rPr lang="en-US" altLang="ko-KR" sz="1400" dirty="0"/>
              <a:t>emplates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E02596-380E-6C65-B1D1-C2E0D273261E}"/>
              </a:ext>
            </a:extLst>
          </p:cNvPr>
          <p:cNvSpPr txBox="1"/>
          <p:nvPr/>
        </p:nvSpPr>
        <p:spPr>
          <a:xfrm>
            <a:off x="2705381" y="4609959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</a:t>
            </a:r>
            <a:r>
              <a:rPr lang="en-US" altLang="ko-KR" sz="1400" dirty="0"/>
              <a:t>iews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15693-7049-F0DB-3796-C98E3942E5AB}"/>
              </a:ext>
            </a:extLst>
          </p:cNvPr>
          <p:cNvSpPr txBox="1"/>
          <p:nvPr/>
        </p:nvSpPr>
        <p:spPr>
          <a:xfrm>
            <a:off x="2705381" y="3831127"/>
            <a:ext cx="159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</a:t>
            </a:r>
            <a:r>
              <a:rPr lang="en-US" altLang="ko-KR" sz="1400" dirty="0"/>
              <a:t>odels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942B3E-E3A7-FF83-267C-AA8DA6225F90}"/>
              </a:ext>
            </a:extLst>
          </p:cNvPr>
          <p:cNvSpPr txBox="1"/>
          <p:nvPr/>
        </p:nvSpPr>
        <p:spPr>
          <a:xfrm>
            <a:off x="3236006" y="5653052"/>
            <a:ext cx="159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landing.html</a:t>
            </a:r>
          </a:p>
          <a:p>
            <a:r>
              <a:rPr lang="en-US" altLang="ko-KR" sz="1400" dirty="0"/>
              <a:t>shelter.html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D0D3F3-7E85-FEBB-55F0-B8EF4546EA11}"/>
              </a:ext>
            </a:extLst>
          </p:cNvPr>
          <p:cNvSpPr txBox="1"/>
          <p:nvPr/>
        </p:nvSpPr>
        <p:spPr>
          <a:xfrm>
            <a:off x="3236006" y="4829483"/>
            <a:ext cx="159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views.py</a:t>
            </a:r>
          </a:p>
          <a:p>
            <a:r>
              <a:rPr lang="en-US" altLang="ko-KR" sz="1400" dirty="0"/>
              <a:t>(Render page)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19DFFF-4748-6113-FC27-2C5366AD1F5F}"/>
              </a:ext>
            </a:extLst>
          </p:cNvPr>
          <p:cNvSpPr txBox="1"/>
          <p:nvPr/>
        </p:nvSpPr>
        <p:spPr>
          <a:xfrm>
            <a:off x="3244076" y="4073688"/>
            <a:ext cx="159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models.py</a:t>
            </a:r>
          </a:p>
          <a:p>
            <a:r>
              <a:rPr lang="en-US" altLang="ko-KR" sz="1400" dirty="0"/>
              <a:t>(AD &amp; Video)</a:t>
            </a:r>
            <a:endParaRPr lang="ko-KR" altLang="en-US" sz="14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B0386F8-F9A9-11BE-8E4C-E2F44D73E3A4}"/>
              </a:ext>
            </a:extLst>
          </p:cNvPr>
          <p:cNvCxnSpPr/>
          <p:nvPr/>
        </p:nvCxnSpPr>
        <p:spPr>
          <a:xfrm>
            <a:off x="2857990" y="4138904"/>
            <a:ext cx="0" cy="47105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E0FB36-D914-3419-18ED-02E0DEB8A340}"/>
              </a:ext>
            </a:extLst>
          </p:cNvPr>
          <p:cNvCxnSpPr/>
          <p:nvPr/>
        </p:nvCxnSpPr>
        <p:spPr>
          <a:xfrm>
            <a:off x="2857990" y="4917736"/>
            <a:ext cx="0" cy="47105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5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020882E-3701-4158-B822-2AFF3498A4F3}"/>
              </a:ext>
            </a:extLst>
          </p:cNvPr>
          <p:cNvSpPr txBox="1"/>
          <p:nvPr/>
        </p:nvSpPr>
        <p:spPr>
          <a:xfrm>
            <a:off x="6975039" y="1397478"/>
            <a:ext cx="205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allow_origins</a:t>
            </a:r>
            <a:r>
              <a:rPr lang="en-US" altLang="ko-KR" sz="1400" dirty="0"/>
              <a:t>=['*']</a:t>
            </a:r>
            <a:endParaRPr lang="ko-KR" altLang="en-US" sz="1400" dirty="0"/>
          </a:p>
        </p:txBody>
      </p:sp>
      <p:pic>
        <p:nvPicPr>
          <p:cNvPr id="53" name="그림 52" descr="그래픽, 로고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FC2B49-92A0-F36C-AFC6-A95A50EF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623" y="1342733"/>
            <a:ext cx="736438" cy="4020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4A65E1-D91F-070E-F7ED-85F66CEB58BE}"/>
              </a:ext>
            </a:extLst>
          </p:cNvPr>
          <p:cNvSpPr txBox="1"/>
          <p:nvPr/>
        </p:nvSpPr>
        <p:spPr>
          <a:xfrm>
            <a:off x="5833938" y="2177415"/>
            <a:ext cx="25971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["POST 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/location/extract"]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["GET 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/shelters/nearest"]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["GET 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/directions"]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649D08-F9DA-F5A9-50B1-4B0A424267B2}"/>
              </a:ext>
            </a:extLst>
          </p:cNvPr>
          <p:cNvCxnSpPr>
            <a:cxnSpLocks/>
          </p:cNvCxnSpPr>
          <p:nvPr/>
        </p:nvCxnSpPr>
        <p:spPr>
          <a:xfrm>
            <a:off x="8027819" y="2381537"/>
            <a:ext cx="309731" cy="0"/>
          </a:xfrm>
          <a:prstGeom prst="straightConnector1">
            <a:avLst/>
          </a:prstGeom>
          <a:ln w="17780">
            <a:solidFill>
              <a:schemeClr val="bg2">
                <a:lumMod val="75000"/>
              </a:schemeClr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D169175-5365-6E5C-340C-02B34D182C9B}"/>
              </a:ext>
            </a:extLst>
          </p:cNvPr>
          <p:cNvCxnSpPr>
            <a:cxnSpLocks/>
          </p:cNvCxnSpPr>
          <p:nvPr/>
        </p:nvCxnSpPr>
        <p:spPr>
          <a:xfrm>
            <a:off x="7905750" y="2648237"/>
            <a:ext cx="431800" cy="0"/>
          </a:xfrm>
          <a:prstGeom prst="straightConnector1">
            <a:avLst/>
          </a:prstGeom>
          <a:ln w="17780">
            <a:solidFill>
              <a:schemeClr val="bg2">
                <a:lumMod val="75000"/>
              </a:schemeClr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62FEBED-58F2-E769-6B0D-B232B5C6C591}"/>
              </a:ext>
            </a:extLst>
          </p:cNvPr>
          <p:cNvCxnSpPr>
            <a:cxnSpLocks/>
          </p:cNvCxnSpPr>
          <p:nvPr/>
        </p:nvCxnSpPr>
        <p:spPr>
          <a:xfrm>
            <a:off x="7499350" y="2921287"/>
            <a:ext cx="838200" cy="0"/>
          </a:xfrm>
          <a:prstGeom prst="straightConnector1">
            <a:avLst/>
          </a:prstGeom>
          <a:ln w="17780">
            <a:solidFill>
              <a:schemeClr val="bg2">
                <a:lumMod val="75000"/>
              </a:schemeClr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Db 파일 형식 기호 - 무료 상호 작용개 아이콘">
            <a:extLst>
              <a:ext uri="{FF2B5EF4-FFF2-40B4-BE49-F238E27FC236}">
                <a16:creationId xmlns:a16="http://schemas.microsoft.com/office/drawing/2014/main" id="{AC6B2E42-C0F2-FAD7-6ABD-7C7E2C76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781" y="2529800"/>
            <a:ext cx="260350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12309E3-C813-1935-2D2F-E6D687B563AA}"/>
              </a:ext>
            </a:extLst>
          </p:cNvPr>
          <p:cNvSpPr txBox="1"/>
          <p:nvPr/>
        </p:nvSpPr>
        <p:spPr>
          <a:xfrm>
            <a:off x="10317972" y="1350480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Advertisement</a:t>
            </a:r>
            <a:endParaRPr lang="ko-KR" altLang="en-US" sz="1200" dirty="0"/>
          </a:p>
        </p:txBody>
      </p:sp>
      <p:pic>
        <p:nvPicPr>
          <p:cNvPr id="1046" name="Picture 22" descr="비디오 플레이어 - 무료 멀티미디어개 아이콘">
            <a:extLst>
              <a:ext uri="{FF2B5EF4-FFF2-40B4-BE49-F238E27FC236}">
                <a16:creationId xmlns:a16="http://schemas.microsoft.com/office/drawing/2014/main" id="{69F671F0-1958-55B2-4C62-11D4DF38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20" y="1699642"/>
            <a:ext cx="169342" cy="1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4F647213-09DB-76E4-BFED-A90A1E3E5CA8}"/>
              </a:ext>
            </a:extLst>
          </p:cNvPr>
          <p:cNvSpPr txBox="1"/>
          <p:nvPr/>
        </p:nvSpPr>
        <p:spPr>
          <a:xfrm>
            <a:off x="10317973" y="1640905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DisasterVideo</a:t>
            </a:r>
            <a:endParaRPr lang="en-US" altLang="ko-KR" sz="1200" dirty="0"/>
          </a:p>
        </p:txBody>
      </p:sp>
      <p:pic>
        <p:nvPicPr>
          <p:cNvPr id="1039" name="그림 1038" descr="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FE1950-90BC-F19C-6FCE-BEB4D9F88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4996" y="2208579"/>
            <a:ext cx="307778" cy="307778"/>
          </a:xfrm>
          <a:prstGeom prst="rect">
            <a:avLst/>
          </a:prstGeom>
        </p:spPr>
      </p:pic>
      <p:pic>
        <p:nvPicPr>
          <p:cNvPr id="1043" name="그림 104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87E0B4-4774-E335-D974-C63E96EC5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4996" y="2790150"/>
            <a:ext cx="331234" cy="331234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EEEFA135-39F9-E974-D7C5-7C329EFC6E78}"/>
              </a:ext>
            </a:extLst>
          </p:cNvPr>
          <p:cNvSpPr txBox="1"/>
          <p:nvPr/>
        </p:nvSpPr>
        <p:spPr>
          <a:xfrm>
            <a:off x="10384187" y="2731988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Shelters</a:t>
            </a:r>
            <a:endParaRPr lang="ko-KR" altLang="en-US" sz="1200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04DCA91-F6F1-8A0A-6C43-10BC0333CE44}"/>
              </a:ext>
            </a:extLst>
          </p:cNvPr>
          <p:cNvSpPr txBox="1"/>
          <p:nvPr/>
        </p:nvSpPr>
        <p:spPr>
          <a:xfrm>
            <a:off x="10384187" y="3027769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Guidelines</a:t>
            </a:r>
            <a:endParaRPr lang="ko-KR" altLang="en-US" sz="12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77F0ECC-C46D-4CBB-5565-EAE5C92B56D8}"/>
              </a:ext>
            </a:extLst>
          </p:cNvPr>
          <p:cNvSpPr txBox="1"/>
          <p:nvPr/>
        </p:nvSpPr>
        <p:spPr>
          <a:xfrm>
            <a:off x="10222346" y="3323222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Hybrid Search</a:t>
            </a:r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C436D857-E064-39EB-D459-0F83F73929A6}"/>
              </a:ext>
            </a:extLst>
          </p:cNvPr>
          <p:cNvSpPr/>
          <p:nvPr/>
        </p:nvSpPr>
        <p:spPr>
          <a:xfrm>
            <a:off x="10108540" y="4470954"/>
            <a:ext cx="1357743" cy="808929"/>
          </a:xfrm>
          <a:prstGeom prst="roundRect">
            <a:avLst/>
          </a:prstGeom>
          <a:noFill/>
          <a:ln w="9525" cap="flat" cmpd="sng" algn="ctr">
            <a:solidFill>
              <a:srgbClr val="72029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86049F31-EFA4-5D49-4650-9438B74A9700}"/>
              </a:ext>
            </a:extLst>
          </p:cNvPr>
          <p:cNvSpPr/>
          <p:nvPr/>
        </p:nvSpPr>
        <p:spPr>
          <a:xfrm>
            <a:off x="10108540" y="5391323"/>
            <a:ext cx="1357743" cy="408425"/>
          </a:xfrm>
          <a:prstGeom prst="roundRect">
            <a:avLst/>
          </a:prstGeom>
          <a:noFill/>
          <a:ln w="9525" cap="flat" cmpd="sng" algn="ctr">
            <a:solidFill>
              <a:srgbClr val="72029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2FF47D02-D294-76A3-F6DA-5198931E933A}"/>
              </a:ext>
            </a:extLst>
          </p:cNvPr>
          <p:cNvSpPr/>
          <p:nvPr/>
        </p:nvSpPr>
        <p:spPr>
          <a:xfrm>
            <a:off x="10108540" y="5923561"/>
            <a:ext cx="1357743" cy="408424"/>
          </a:xfrm>
          <a:prstGeom prst="roundRect">
            <a:avLst/>
          </a:prstGeom>
          <a:noFill/>
          <a:ln w="9525" cap="flat" cmpd="sng" algn="ctr">
            <a:solidFill>
              <a:srgbClr val="72029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969477F-9A6F-5D76-C470-92911BAE4946}"/>
              </a:ext>
            </a:extLst>
          </p:cNvPr>
          <p:cNvSpPr txBox="1"/>
          <p:nvPr/>
        </p:nvSpPr>
        <p:spPr>
          <a:xfrm>
            <a:off x="10384187" y="4451466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OpenAI API</a:t>
            </a:r>
            <a:endParaRPr lang="ko-KR" altLang="en-US" sz="1200" b="1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970228-6190-1FC9-DADD-C0DF6E326B80}"/>
              </a:ext>
            </a:extLst>
          </p:cNvPr>
          <p:cNvSpPr txBox="1"/>
          <p:nvPr/>
        </p:nvSpPr>
        <p:spPr>
          <a:xfrm>
            <a:off x="10364532" y="5355760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Kakao Maps</a:t>
            </a:r>
            <a:endParaRPr lang="ko-KR" altLang="en-US" sz="1200" b="1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2E79AA27-E690-4133-4C2D-417C457BD345}"/>
              </a:ext>
            </a:extLst>
          </p:cNvPr>
          <p:cNvSpPr txBox="1"/>
          <p:nvPr/>
        </p:nvSpPr>
        <p:spPr>
          <a:xfrm>
            <a:off x="10600495" y="5887021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 Map</a:t>
            </a:r>
            <a:endParaRPr lang="ko-KR" altLang="en-US" sz="1200" b="1" dirty="0"/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A35D5D4A-7E25-6299-5689-7B004F3AED5F}"/>
              </a:ext>
            </a:extLst>
          </p:cNvPr>
          <p:cNvSpPr/>
          <p:nvPr/>
        </p:nvSpPr>
        <p:spPr>
          <a:xfrm>
            <a:off x="3276251" y="4107656"/>
            <a:ext cx="1202173" cy="452459"/>
          </a:xfrm>
          <a:prstGeom prst="roundRect">
            <a:avLst/>
          </a:prstGeom>
          <a:noFill/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CFCC537E-18C1-7454-E2B3-961746191507}"/>
              </a:ext>
            </a:extLst>
          </p:cNvPr>
          <p:cNvSpPr/>
          <p:nvPr/>
        </p:nvSpPr>
        <p:spPr>
          <a:xfrm>
            <a:off x="3276251" y="4892518"/>
            <a:ext cx="1202173" cy="452459"/>
          </a:xfrm>
          <a:prstGeom prst="roundRect">
            <a:avLst/>
          </a:prstGeom>
          <a:noFill/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1764C17F-C64D-AEB0-87AA-F84AF807C4F0}"/>
              </a:ext>
            </a:extLst>
          </p:cNvPr>
          <p:cNvSpPr/>
          <p:nvPr/>
        </p:nvSpPr>
        <p:spPr>
          <a:xfrm>
            <a:off x="3261041" y="5680296"/>
            <a:ext cx="1202173" cy="452459"/>
          </a:xfrm>
          <a:prstGeom prst="roundRect">
            <a:avLst/>
          </a:prstGeom>
          <a:noFill/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0" name="Picture 28" descr="OpenAI (ChatGPT) 로고 무료 다운로드 SVG, PNG... · LobeHub">
            <a:extLst>
              <a:ext uri="{FF2B5EF4-FFF2-40B4-BE49-F238E27FC236}">
                <a16:creationId xmlns:a16="http://schemas.microsoft.com/office/drawing/2014/main" id="{392CF026-E33A-FAD0-9A10-12952B76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533" y="4497453"/>
            <a:ext cx="198909" cy="1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0" descr="카카오 로고 : 지구닦는사람들 - 와이퍼스">
            <a:extLst>
              <a:ext uri="{FF2B5EF4-FFF2-40B4-BE49-F238E27FC236}">
                <a16:creationId xmlns:a16="http://schemas.microsoft.com/office/drawing/2014/main" id="{9B0A314B-2305-0DB7-8FA0-900726C3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701" y="5413996"/>
            <a:ext cx="186206" cy="18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2" descr="티맵모빌리티 Logo &amp; Brand Assets (SVG, PNG and vector) - Brandfetch">
            <a:extLst>
              <a:ext uri="{FF2B5EF4-FFF2-40B4-BE49-F238E27FC236}">
                <a16:creationId xmlns:a16="http://schemas.microsoft.com/office/drawing/2014/main" id="{A8007F4A-C5AB-F834-7DAD-07B9721A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91" y="5952268"/>
            <a:ext cx="165468" cy="1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AD2E9047-FE5F-7CAB-4B53-E1184EDB62F3}"/>
              </a:ext>
            </a:extLst>
          </p:cNvPr>
          <p:cNvSpPr txBox="1"/>
          <p:nvPr/>
        </p:nvSpPr>
        <p:spPr>
          <a:xfrm>
            <a:off x="10108568" y="4669302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• GPT-4o-mini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D44A3D0D-C208-30CC-B5B3-CA351CCB3F23}"/>
              </a:ext>
            </a:extLst>
          </p:cNvPr>
          <p:cNvSpPr txBox="1"/>
          <p:nvPr/>
        </p:nvSpPr>
        <p:spPr>
          <a:xfrm>
            <a:off x="10108540" y="4840891"/>
            <a:ext cx="1470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• text-embedding</a:t>
            </a:r>
          </a:p>
          <a:p>
            <a:r>
              <a:rPr lang="en-US" altLang="ko-KR" sz="1200" dirty="0"/>
              <a:t>-3-small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676923A-14F9-F240-500A-57075B4B2B1C}"/>
              </a:ext>
            </a:extLst>
          </p:cNvPr>
          <p:cNvSpPr txBox="1"/>
          <p:nvPr/>
        </p:nvSpPr>
        <p:spPr>
          <a:xfrm>
            <a:off x="10165935" y="5557902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Loc / Panorama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655AD16-46DE-C8A5-D755-3170DE6FF1CB}"/>
              </a:ext>
            </a:extLst>
          </p:cNvPr>
          <p:cNvSpPr txBox="1"/>
          <p:nvPr/>
        </p:nvSpPr>
        <p:spPr>
          <a:xfrm>
            <a:off x="10317971" y="6079564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Navi / Time</a:t>
            </a:r>
          </a:p>
        </p:txBody>
      </p:sp>
      <p:pic>
        <p:nvPicPr>
          <p:cNvPr id="1067" name="Picture 34" descr="장소 - 무료 개 아이콘">
            <a:extLst>
              <a:ext uri="{FF2B5EF4-FFF2-40B4-BE49-F238E27FC236}">
                <a16:creationId xmlns:a16="http://schemas.microsoft.com/office/drawing/2014/main" id="{A9294188-E61A-5880-CA50-BC9A9462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055" y="2759657"/>
            <a:ext cx="234641" cy="23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36" descr="문서 아이콘 Generic color outline | Freepik">
            <a:extLst>
              <a:ext uri="{FF2B5EF4-FFF2-40B4-BE49-F238E27FC236}">
                <a16:creationId xmlns:a16="http://schemas.microsoft.com/office/drawing/2014/main" id="{A7BA2870-3D19-9252-FB6C-A525D7D7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116" y="3095768"/>
            <a:ext cx="170832" cy="1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TextBox 1068">
            <a:extLst>
              <a:ext uri="{FF2B5EF4-FFF2-40B4-BE49-F238E27FC236}">
                <a16:creationId xmlns:a16="http://schemas.microsoft.com/office/drawing/2014/main" id="{BAAB18A2-C991-C63F-7B1F-A6630538BB9F}"/>
              </a:ext>
            </a:extLst>
          </p:cNvPr>
          <p:cNvSpPr txBox="1"/>
          <p:nvPr/>
        </p:nvSpPr>
        <p:spPr>
          <a:xfrm>
            <a:off x="5738731" y="3624428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1. Invoke Message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2298C747-EA04-93F7-1EFD-7102747D1D91}"/>
              </a:ext>
            </a:extLst>
          </p:cNvPr>
          <p:cNvSpPr txBox="1"/>
          <p:nvPr/>
        </p:nvSpPr>
        <p:spPr>
          <a:xfrm>
            <a:off x="5738730" y="4178753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2. Intent Classifier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2EAA63E5-F56A-AE43-EC22-19EB4FAF10D3}"/>
              </a:ext>
            </a:extLst>
          </p:cNvPr>
          <p:cNvSpPr txBox="1"/>
          <p:nvPr/>
        </p:nvSpPr>
        <p:spPr>
          <a:xfrm>
            <a:off x="5678437" y="5758003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3. Query Rewrite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4D59518-99FF-9864-30F9-B87A11DBFAC5}"/>
              </a:ext>
            </a:extLst>
          </p:cNvPr>
          <p:cNvSpPr txBox="1"/>
          <p:nvPr/>
        </p:nvSpPr>
        <p:spPr>
          <a:xfrm>
            <a:off x="5844591" y="4453734"/>
            <a:ext cx="2054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1.`hybrid_location_disaster` </a:t>
            </a:r>
          </a:p>
          <a:p>
            <a:r>
              <a:rPr lang="en-US" altLang="ko-KR" sz="800" dirty="0"/>
              <a:t>2.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shelter_info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3.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shelter_search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4.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shelter_count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5.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shelter_capacity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6.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disaster_guideline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7.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general_knowledge</a:t>
            </a:r>
            <a:r>
              <a:rPr lang="en-US" altLang="ko-KR" sz="800" dirty="0"/>
              <a:t>` </a:t>
            </a:r>
          </a:p>
          <a:p>
            <a:r>
              <a:rPr lang="en-US" altLang="ko-KR" sz="800" dirty="0"/>
              <a:t>8.</a:t>
            </a:r>
            <a:r>
              <a:rPr lang="ko-KR" altLang="en-US" sz="800" dirty="0"/>
              <a:t> </a:t>
            </a:r>
            <a:r>
              <a:rPr lang="en-US" altLang="ko-KR" sz="800" dirty="0"/>
              <a:t>`</a:t>
            </a:r>
            <a:r>
              <a:rPr lang="en-US" altLang="ko-KR" sz="800" dirty="0" err="1"/>
              <a:t>general_chat</a:t>
            </a:r>
            <a:r>
              <a:rPr lang="en-US" altLang="ko-KR" sz="800" dirty="0"/>
              <a:t>` 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D5F948EF-8935-5986-5FA9-E2978A288EAA}"/>
              </a:ext>
            </a:extLst>
          </p:cNvPr>
          <p:cNvSpPr txBox="1"/>
          <p:nvPr/>
        </p:nvSpPr>
        <p:spPr>
          <a:xfrm>
            <a:off x="6957565" y="3646655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4. Agent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7284560-9C36-BFEA-6FD6-8B26E2FBFC60}"/>
              </a:ext>
            </a:extLst>
          </p:cNvPr>
          <p:cNvSpPr txBox="1"/>
          <p:nvPr/>
        </p:nvSpPr>
        <p:spPr>
          <a:xfrm>
            <a:off x="6921734" y="4183718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5. Tools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3BAC315-4C20-214E-5A5A-55922D176EE6}"/>
              </a:ext>
            </a:extLst>
          </p:cNvPr>
          <p:cNvSpPr txBox="1"/>
          <p:nvPr/>
        </p:nvSpPr>
        <p:spPr>
          <a:xfrm>
            <a:off x="7376023" y="4429881"/>
            <a:ext cx="1573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1.`search_shelter_by_location`</a:t>
            </a:r>
          </a:p>
          <a:p>
            <a:r>
              <a:rPr lang="en-US" altLang="ko-KR" sz="800" dirty="0"/>
              <a:t>2.`search_shelter_by_name` </a:t>
            </a:r>
          </a:p>
          <a:p>
            <a:r>
              <a:rPr lang="en-US" altLang="ko-KR" sz="800" dirty="0"/>
              <a:t>3.`search_location_with_disaster` </a:t>
            </a:r>
          </a:p>
          <a:p>
            <a:r>
              <a:rPr lang="en-US" altLang="ko-KR" sz="800" dirty="0"/>
              <a:t>4.`count_shelters` 5.`search_shelter_by_capacity` 6.`search_disaster_guideline` 7.`answer_general_knowledge`</a:t>
            </a:r>
            <a:endParaRPr lang="ko-KR" altLang="en-US" sz="800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9866EEC3-7B17-6555-9A20-AFEACAB2E56B}"/>
              </a:ext>
            </a:extLst>
          </p:cNvPr>
          <p:cNvSpPr txBox="1"/>
          <p:nvPr/>
        </p:nvSpPr>
        <p:spPr>
          <a:xfrm>
            <a:off x="7269942" y="5758515"/>
            <a:ext cx="159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6. Final Message</a:t>
            </a:r>
          </a:p>
        </p:txBody>
      </p:sp>
      <p:cxnSp>
        <p:nvCxnSpPr>
          <p:cNvPr id="1078" name="직선 화살표 연결선 1077">
            <a:extLst>
              <a:ext uri="{FF2B5EF4-FFF2-40B4-BE49-F238E27FC236}">
                <a16:creationId xmlns:a16="http://schemas.microsoft.com/office/drawing/2014/main" id="{7ED3E30F-37CF-61C2-1881-739F1CA9A517}"/>
              </a:ext>
            </a:extLst>
          </p:cNvPr>
          <p:cNvCxnSpPr>
            <a:cxnSpLocks/>
          </p:cNvCxnSpPr>
          <p:nvPr/>
        </p:nvCxnSpPr>
        <p:spPr>
          <a:xfrm>
            <a:off x="6534484" y="3918381"/>
            <a:ext cx="1" cy="277326"/>
          </a:xfrm>
          <a:prstGeom prst="straightConnector1">
            <a:avLst/>
          </a:prstGeom>
          <a:ln w="19050">
            <a:solidFill>
              <a:schemeClr val="accent3">
                <a:alpha val="66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2B484769-5F76-8B19-36D8-AEEF68D5B90C}"/>
              </a:ext>
            </a:extLst>
          </p:cNvPr>
          <p:cNvCxnSpPr/>
          <p:nvPr/>
        </p:nvCxnSpPr>
        <p:spPr>
          <a:xfrm>
            <a:off x="6534484" y="5532221"/>
            <a:ext cx="1" cy="277326"/>
          </a:xfrm>
          <a:prstGeom prst="straightConnector1">
            <a:avLst/>
          </a:prstGeom>
          <a:ln w="19050">
            <a:solidFill>
              <a:schemeClr val="accent3">
                <a:alpha val="66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731EA6D9-7AF8-3287-EA2F-C7B9E3D51804}"/>
              </a:ext>
            </a:extLst>
          </p:cNvPr>
          <p:cNvCxnSpPr/>
          <p:nvPr/>
        </p:nvCxnSpPr>
        <p:spPr>
          <a:xfrm>
            <a:off x="8073752" y="3926661"/>
            <a:ext cx="1" cy="277326"/>
          </a:xfrm>
          <a:prstGeom prst="straightConnector1">
            <a:avLst/>
          </a:prstGeom>
          <a:ln w="19050">
            <a:solidFill>
              <a:schemeClr val="accent3">
                <a:alpha val="66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직선 화살표 연결선 1080">
            <a:extLst>
              <a:ext uri="{FF2B5EF4-FFF2-40B4-BE49-F238E27FC236}">
                <a16:creationId xmlns:a16="http://schemas.microsoft.com/office/drawing/2014/main" id="{5A81F56C-BAAF-6416-62A1-02221A7C54C5}"/>
              </a:ext>
            </a:extLst>
          </p:cNvPr>
          <p:cNvCxnSpPr/>
          <p:nvPr/>
        </p:nvCxnSpPr>
        <p:spPr>
          <a:xfrm>
            <a:off x="8085166" y="5522892"/>
            <a:ext cx="1" cy="277326"/>
          </a:xfrm>
          <a:prstGeom prst="straightConnector1">
            <a:avLst/>
          </a:prstGeom>
          <a:ln w="19050">
            <a:solidFill>
              <a:schemeClr val="accent3">
                <a:alpha val="66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직선 연결선 1098">
            <a:extLst>
              <a:ext uri="{FF2B5EF4-FFF2-40B4-BE49-F238E27FC236}">
                <a16:creationId xmlns:a16="http://schemas.microsoft.com/office/drawing/2014/main" id="{8EAC0145-DE1D-BC9C-95E2-43DD2A30BCC9}"/>
              </a:ext>
            </a:extLst>
          </p:cNvPr>
          <p:cNvCxnSpPr/>
          <p:nvPr/>
        </p:nvCxnSpPr>
        <p:spPr>
          <a:xfrm>
            <a:off x="7316503" y="3674871"/>
            <a:ext cx="0" cy="240109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  <a:alpha val="3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0" name="TextBox 1099">
            <a:extLst>
              <a:ext uri="{FF2B5EF4-FFF2-40B4-BE49-F238E27FC236}">
                <a16:creationId xmlns:a16="http://schemas.microsoft.com/office/drawing/2014/main" id="{AF754E38-E361-C086-D3AC-A57677299B18}"/>
              </a:ext>
            </a:extLst>
          </p:cNvPr>
          <p:cNvSpPr txBox="1"/>
          <p:nvPr/>
        </p:nvSpPr>
        <p:spPr>
          <a:xfrm>
            <a:off x="4361763" y="2960862"/>
            <a:ext cx="1591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REST API</a:t>
            </a:r>
          </a:p>
          <a:p>
            <a:pPr algn="ctr"/>
            <a:r>
              <a:rPr lang="en-US" altLang="ko-KR" sz="1100" dirty="0"/>
              <a:t>(AJAX)</a:t>
            </a:r>
            <a:endParaRPr lang="ko-KR" altLang="en-US" sz="1100" dirty="0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B9BF84C5-126A-6096-43DA-CCF189A55CAE}"/>
              </a:ext>
            </a:extLst>
          </p:cNvPr>
          <p:cNvSpPr txBox="1"/>
          <p:nvPr/>
        </p:nvSpPr>
        <p:spPr>
          <a:xfrm>
            <a:off x="1304618" y="2953357"/>
            <a:ext cx="1591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HTTP</a:t>
            </a:r>
          </a:p>
          <a:p>
            <a:pPr algn="ctr"/>
            <a:r>
              <a:rPr lang="en-US" altLang="ko-KR" sz="1050" dirty="0"/>
              <a:t>WebSocket</a:t>
            </a:r>
            <a:endParaRPr lang="ko-KR" altLang="en-US" sz="1050" dirty="0"/>
          </a:p>
        </p:txBody>
      </p:sp>
      <p:pic>
        <p:nvPicPr>
          <p:cNvPr id="1103" name="Picture 40" descr="컴퓨터 아이콘 사용자 아이콘 디자인 그래픽, 친구 아이콘, 블루, 컴퓨터, 로고 png | PNGWing">
            <a:extLst>
              <a:ext uri="{FF2B5EF4-FFF2-40B4-BE49-F238E27FC236}">
                <a16:creationId xmlns:a16="http://schemas.microsoft.com/office/drawing/2014/main" id="{95897C66-B101-5221-8717-AA810129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000" b="95304" l="10000" r="90000">
                        <a14:foregroundMark x1="35435" y1="18087" x2="35435" y2="18087"/>
                        <a14:foregroundMark x1="50326" y1="39130" x2="50326" y2="39130"/>
                        <a14:foregroundMark x1="58804" y1="73913" x2="58804" y2="73913"/>
                        <a14:foregroundMark x1="71196" y1="58609" x2="71413" y2="57913"/>
                        <a14:foregroundMark x1="65543" y1="20870" x2="65543" y2="20870"/>
                        <a14:foregroundMark x1="67717" y1="4000" x2="67717" y2="4000"/>
                        <a14:foregroundMark x1="51957" y1="95304" x2="51957" y2="95304"/>
                        <a14:foregroundMark x1="26413" y1="48696" x2="26413" y2="48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4" y="2995555"/>
            <a:ext cx="1245835" cy="77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4" name="TextBox 1103">
            <a:extLst>
              <a:ext uri="{FF2B5EF4-FFF2-40B4-BE49-F238E27FC236}">
                <a16:creationId xmlns:a16="http://schemas.microsoft.com/office/drawing/2014/main" id="{510D8054-86BC-6C21-E94C-B89323C3CACA}"/>
              </a:ext>
            </a:extLst>
          </p:cNvPr>
          <p:cNvSpPr txBox="1"/>
          <p:nvPr/>
        </p:nvSpPr>
        <p:spPr>
          <a:xfrm>
            <a:off x="316464" y="3813577"/>
            <a:ext cx="1591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USER</a:t>
            </a:r>
            <a:endParaRPr lang="ko-KR" altLang="en-US" sz="1100" dirty="0"/>
          </a:p>
        </p:txBody>
      </p:sp>
      <p:pic>
        <p:nvPicPr>
          <p:cNvPr id="1109" name="그림 1108" descr="Laptop computer or notebook computer flat icon for apps and websites 스톡 벡터  | Adobe Stock">
            <a:extLst>
              <a:ext uri="{FF2B5EF4-FFF2-40B4-BE49-F238E27FC236}">
                <a16:creationId xmlns:a16="http://schemas.microsoft.com/office/drawing/2014/main" id="{49695C5E-395F-8C40-59C0-2973B056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/>
          <a:stretch>
            <a:fillRect/>
          </a:stretch>
        </p:blipFill>
        <p:spPr bwMode="auto">
          <a:xfrm>
            <a:off x="755331" y="1397478"/>
            <a:ext cx="815609" cy="749802"/>
          </a:xfrm>
          <a:custGeom>
            <a:avLst/>
            <a:gdLst>
              <a:gd name="csX0" fmla="*/ 0 w 815609"/>
              <a:gd name="csY0" fmla="*/ 0 h 656796"/>
              <a:gd name="csX1" fmla="*/ 815609 w 815609"/>
              <a:gd name="csY1" fmla="*/ 0 h 656796"/>
              <a:gd name="csX2" fmla="*/ 815609 w 815609"/>
              <a:gd name="csY2" fmla="*/ 656796 h 656796"/>
              <a:gd name="csX3" fmla="*/ 0 w 815609"/>
              <a:gd name="csY3" fmla="*/ 656796 h 6567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815609" h="656796">
                <a:moveTo>
                  <a:pt x="0" y="0"/>
                </a:moveTo>
                <a:lnTo>
                  <a:pt x="815609" y="0"/>
                </a:lnTo>
                <a:lnTo>
                  <a:pt x="815609" y="656796"/>
                </a:lnTo>
                <a:lnTo>
                  <a:pt x="0" y="65679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44" descr="Tablet icon vector isolated on white background 16730207 Vector Art at  Vecteezy">
            <a:extLst>
              <a:ext uri="{FF2B5EF4-FFF2-40B4-BE49-F238E27FC236}">
                <a16:creationId xmlns:a16="http://schemas.microsoft.com/office/drawing/2014/main" id="{73F337F6-8722-5CA9-8885-15086746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3" y="4652171"/>
            <a:ext cx="905731" cy="90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0" name="TextBox 1109">
            <a:extLst>
              <a:ext uri="{FF2B5EF4-FFF2-40B4-BE49-F238E27FC236}">
                <a16:creationId xmlns:a16="http://schemas.microsoft.com/office/drawing/2014/main" id="{B789C6CC-FCA2-8805-431C-F63E513D7301}"/>
              </a:ext>
            </a:extLst>
          </p:cNvPr>
          <p:cNvSpPr txBox="1"/>
          <p:nvPr/>
        </p:nvSpPr>
        <p:spPr>
          <a:xfrm>
            <a:off x="347959" y="2177415"/>
            <a:ext cx="1591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Desktop</a:t>
            </a:r>
            <a:endParaRPr lang="ko-KR" altLang="en-US" sz="1100" dirty="0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9EE02D95-4930-E9F4-65DA-0676082DF58B}"/>
              </a:ext>
            </a:extLst>
          </p:cNvPr>
          <p:cNvSpPr txBox="1"/>
          <p:nvPr/>
        </p:nvSpPr>
        <p:spPr>
          <a:xfrm>
            <a:off x="304299" y="5501954"/>
            <a:ext cx="1591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Tablet</a:t>
            </a:r>
            <a:endParaRPr lang="ko-KR" altLang="en-US" sz="1100" dirty="0"/>
          </a:p>
        </p:txBody>
      </p:sp>
      <p:sp>
        <p:nvSpPr>
          <p:cNvPr id="1120" name="자유형: 도형 1119">
            <a:extLst>
              <a:ext uri="{FF2B5EF4-FFF2-40B4-BE49-F238E27FC236}">
                <a16:creationId xmlns:a16="http://schemas.microsoft.com/office/drawing/2014/main" id="{FCDFD86B-5D1B-1D78-A667-8F3289D37161}"/>
              </a:ext>
            </a:extLst>
          </p:cNvPr>
          <p:cNvSpPr/>
          <p:nvPr/>
        </p:nvSpPr>
        <p:spPr>
          <a:xfrm flipH="1">
            <a:off x="9366015" y="2320929"/>
            <a:ext cx="455553" cy="195428"/>
          </a:xfrm>
          <a:custGeom>
            <a:avLst/>
            <a:gdLst>
              <a:gd name="csX0" fmla="*/ 357839 w 455553"/>
              <a:gd name="csY0" fmla="*/ 0 h 195428"/>
              <a:gd name="csX1" fmla="*/ 357839 w 455553"/>
              <a:gd name="csY1" fmla="*/ 48857 h 195428"/>
              <a:gd name="csX2" fmla="*/ 97714 w 455553"/>
              <a:gd name="csY2" fmla="*/ 48857 h 195428"/>
              <a:gd name="csX3" fmla="*/ 97714 w 455553"/>
              <a:gd name="csY3" fmla="*/ 0 h 195428"/>
              <a:gd name="csX4" fmla="*/ 0 w 455553"/>
              <a:gd name="csY4" fmla="*/ 97714 h 195428"/>
              <a:gd name="csX5" fmla="*/ 97714 w 455553"/>
              <a:gd name="csY5" fmla="*/ 195428 h 195428"/>
              <a:gd name="csX6" fmla="*/ 97714 w 455553"/>
              <a:gd name="csY6" fmla="*/ 146571 h 195428"/>
              <a:gd name="csX7" fmla="*/ 357839 w 455553"/>
              <a:gd name="csY7" fmla="*/ 146571 h 195428"/>
              <a:gd name="csX8" fmla="*/ 357839 w 455553"/>
              <a:gd name="csY8" fmla="*/ 195428 h 195428"/>
              <a:gd name="csX9" fmla="*/ 455553 w 455553"/>
              <a:gd name="csY9" fmla="*/ 97714 h 195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455553" h="195428">
                <a:moveTo>
                  <a:pt x="357839" y="0"/>
                </a:moveTo>
                <a:lnTo>
                  <a:pt x="357839" y="48857"/>
                </a:lnTo>
                <a:lnTo>
                  <a:pt x="97714" y="48857"/>
                </a:lnTo>
                <a:lnTo>
                  <a:pt x="97714" y="0"/>
                </a:lnTo>
                <a:lnTo>
                  <a:pt x="0" y="97714"/>
                </a:lnTo>
                <a:lnTo>
                  <a:pt x="97714" y="195428"/>
                </a:lnTo>
                <a:lnTo>
                  <a:pt x="97714" y="146571"/>
                </a:lnTo>
                <a:lnTo>
                  <a:pt x="357839" y="146571"/>
                </a:lnTo>
                <a:lnTo>
                  <a:pt x="357839" y="195428"/>
                </a:lnTo>
                <a:lnTo>
                  <a:pt x="455553" y="9771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1" name="자유형: 도형 1120">
            <a:extLst>
              <a:ext uri="{FF2B5EF4-FFF2-40B4-BE49-F238E27FC236}">
                <a16:creationId xmlns:a16="http://schemas.microsoft.com/office/drawing/2014/main" id="{A57FCB9F-9384-8A67-4DF8-33D153B80E70}"/>
              </a:ext>
            </a:extLst>
          </p:cNvPr>
          <p:cNvSpPr/>
          <p:nvPr/>
        </p:nvSpPr>
        <p:spPr>
          <a:xfrm flipH="1">
            <a:off x="9366015" y="5298831"/>
            <a:ext cx="455553" cy="195428"/>
          </a:xfrm>
          <a:custGeom>
            <a:avLst/>
            <a:gdLst>
              <a:gd name="csX0" fmla="*/ 357839 w 455553"/>
              <a:gd name="csY0" fmla="*/ 0 h 195428"/>
              <a:gd name="csX1" fmla="*/ 357839 w 455553"/>
              <a:gd name="csY1" fmla="*/ 48857 h 195428"/>
              <a:gd name="csX2" fmla="*/ 97714 w 455553"/>
              <a:gd name="csY2" fmla="*/ 48857 h 195428"/>
              <a:gd name="csX3" fmla="*/ 97714 w 455553"/>
              <a:gd name="csY3" fmla="*/ 0 h 195428"/>
              <a:gd name="csX4" fmla="*/ 0 w 455553"/>
              <a:gd name="csY4" fmla="*/ 97714 h 195428"/>
              <a:gd name="csX5" fmla="*/ 97714 w 455553"/>
              <a:gd name="csY5" fmla="*/ 195428 h 195428"/>
              <a:gd name="csX6" fmla="*/ 97714 w 455553"/>
              <a:gd name="csY6" fmla="*/ 146571 h 195428"/>
              <a:gd name="csX7" fmla="*/ 357839 w 455553"/>
              <a:gd name="csY7" fmla="*/ 146571 h 195428"/>
              <a:gd name="csX8" fmla="*/ 357839 w 455553"/>
              <a:gd name="csY8" fmla="*/ 195428 h 195428"/>
              <a:gd name="csX9" fmla="*/ 455553 w 455553"/>
              <a:gd name="csY9" fmla="*/ 97714 h 195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455553" h="195428">
                <a:moveTo>
                  <a:pt x="357839" y="0"/>
                </a:moveTo>
                <a:lnTo>
                  <a:pt x="357839" y="48857"/>
                </a:lnTo>
                <a:lnTo>
                  <a:pt x="97714" y="48857"/>
                </a:lnTo>
                <a:lnTo>
                  <a:pt x="97714" y="0"/>
                </a:lnTo>
                <a:lnTo>
                  <a:pt x="0" y="97714"/>
                </a:lnTo>
                <a:lnTo>
                  <a:pt x="97714" y="195428"/>
                </a:lnTo>
                <a:lnTo>
                  <a:pt x="97714" y="146571"/>
                </a:lnTo>
                <a:lnTo>
                  <a:pt x="357839" y="146571"/>
                </a:lnTo>
                <a:lnTo>
                  <a:pt x="357839" y="195428"/>
                </a:lnTo>
                <a:lnTo>
                  <a:pt x="455553" y="9771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2" name="자유형: 도형 1121">
            <a:extLst>
              <a:ext uri="{FF2B5EF4-FFF2-40B4-BE49-F238E27FC236}">
                <a16:creationId xmlns:a16="http://schemas.microsoft.com/office/drawing/2014/main" id="{5E76C626-6DBA-D1DB-BEB9-73E70B5D0884}"/>
              </a:ext>
            </a:extLst>
          </p:cNvPr>
          <p:cNvSpPr/>
          <p:nvPr/>
        </p:nvSpPr>
        <p:spPr>
          <a:xfrm flipH="1">
            <a:off x="4929456" y="3410951"/>
            <a:ext cx="455553" cy="195428"/>
          </a:xfrm>
          <a:custGeom>
            <a:avLst/>
            <a:gdLst>
              <a:gd name="csX0" fmla="*/ 357839 w 455553"/>
              <a:gd name="csY0" fmla="*/ 0 h 195428"/>
              <a:gd name="csX1" fmla="*/ 357839 w 455553"/>
              <a:gd name="csY1" fmla="*/ 48857 h 195428"/>
              <a:gd name="csX2" fmla="*/ 97714 w 455553"/>
              <a:gd name="csY2" fmla="*/ 48857 h 195428"/>
              <a:gd name="csX3" fmla="*/ 97714 w 455553"/>
              <a:gd name="csY3" fmla="*/ 0 h 195428"/>
              <a:gd name="csX4" fmla="*/ 0 w 455553"/>
              <a:gd name="csY4" fmla="*/ 97714 h 195428"/>
              <a:gd name="csX5" fmla="*/ 97714 w 455553"/>
              <a:gd name="csY5" fmla="*/ 195428 h 195428"/>
              <a:gd name="csX6" fmla="*/ 97714 w 455553"/>
              <a:gd name="csY6" fmla="*/ 146571 h 195428"/>
              <a:gd name="csX7" fmla="*/ 357839 w 455553"/>
              <a:gd name="csY7" fmla="*/ 146571 h 195428"/>
              <a:gd name="csX8" fmla="*/ 357839 w 455553"/>
              <a:gd name="csY8" fmla="*/ 195428 h 195428"/>
              <a:gd name="csX9" fmla="*/ 455553 w 455553"/>
              <a:gd name="csY9" fmla="*/ 97714 h 195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455553" h="195428">
                <a:moveTo>
                  <a:pt x="357839" y="0"/>
                </a:moveTo>
                <a:lnTo>
                  <a:pt x="357839" y="48857"/>
                </a:lnTo>
                <a:lnTo>
                  <a:pt x="97714" y="48857"/>
                </a:lnTo>
                <a:lnTo>
                  <a:pt x="97714" y="0"/>
                </a:lnTo>
                <a:lnTo>
                  <a:pt x="0" y="97714"/>
                </a:lnTo>
                <a:lnTo>
                  <a:pt x="97714" y="195428"/>
                </a:lnTo>
                <a:lnTo>
                  <a:pt x="97714" y="146571"/>
                </a:lnTo>
                <a:lnTo>
                  <a:pt x="357839" y="146571"/>
                </a:lnTo>
                <a:lnTo>
                  <a:pt x="357839" y="195428"/>
                </a:lnTo>
                <a:lnTo>
                  <a:pt x="455553" y="9771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3" name="자유형: 도형 1122">
            <a:extLst>
              <a:ext uri="{FF2B5EF4-FFF2-40B4-BE49-F238E27FC236}">
                <a16:creationId xmlns:a16="http://schemas.microsoft.com/office/drawing/2014/main" id="{30D0237D-CF93-5CBF-AA90-031DD7816B60}"/>
              </a:ext>
            </a:extLst>
          </p:cNvPr>
          <p:cNvSpPr/>
          <p:nvPr/>
        </p:nvSpPr>
        <p:spPr>
          <a:xfrm flipH="1">
            <a:off x="1881622" y="3410951"/>
            <a:ext cx="455553" cy="195428"/>
          </a:xfrm>
          <a:custGeom>
            <a:avLst/>
            <a:gdLst>
              <a:gd name="csX0" fmla="*/ 357839 w 455553"/>
              <a:gd name="csY0" fmla="*/ 0 h 195428"/>
              <a:gd name="csX1" fmla="*/ 357839 w 455553"/>
              <a:gd name="csY1" fmla="*/ 48857 h 195428"/>
              <a:gd name="csX2" fmla="*/ 97714 w 455553"/>
              <a:gd name="csY2" fmla="*/ 48857 h 195428"/>
              <a:gd name="csX3" fmla="*/ 97714 w 455553"/>
              <a:gd name="csY3" fmla="*/ 0 h 195428"/>
              <a:gd name="csX4" fmla="*/ 0 w 455553"/>
              <a:gd name="csY4" fmla="*/ 97714 h 195428"/>
              <a:gd name="csX5" fmla="*/ 97714 w 455553"/>
              <a:gd name="csY5" fmla="*/ 195428 h 195428"/>
              <a:gd name="csX6" fmla="*/ 97714 w 455553"/>
              <a:gd name="csY6" fmla="*/ 146571 h 195428"/>
              <a:gd name="csX7" fmla="*/ 357839 w 455553"/>
              <a:gd name="csY7" fmla="*/ 146571 h 195428"/>
              <a:gd name="csX8" fmla="*/ 357839 w 455553"/>
              <a:gd name="csY8" fmla="*/ 195428 h 195428"/>
              <a:gd name="csX9" fmla="*/ 455553 w 455553"/>
              <a:gd name="csY9" fmla="*/ 97714 h 195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455553" h="195428">
                <a:moveTo>
                  <a:pt x="357839" y="0"/>
                </a:moveTo>
                <a:lnTo>
                  <a:pt x="357839" y="48857"/>
                </a:lnTo>
                <a:lnTo>
                  <a:pt x="97714" y="48857"/>
                </a:lnTo>
                <a:lnTo>
                  <a:pt x="97714" y="0"/>
                </a:lnTo>
                <a:lnTo>
                  <a:pt x="0" y="97714"/>
                </a:lnTo>
                <a:lnTo>
                  <a:pt x="97714" y="195428"/>
                </a:lnTo>
                <a:lnTo>
                  <a:pt x="97714" y="146571"/>
                </a:lnTo>
                <a:lnTo>
                  <a:pt x="357839" y="146571"/>
                </a:lnTo>
                <a:lnTo>
                  <a:pt x="357839" y="195428"/>
                </a:lnTo>
                <a:lnTo>
                  <a:pt x="455553" y="9771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73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CC57-A784-326B-BAEF-56F83EFE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2434D6-CDB4-5F9A-606C-02F373DA6D31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 시스템 아키텍처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E7464-4D81-407F-74FE-EF4824EB5A22}"/>
              </a:ext>
            </a:extLst>
          </p:cNvPr>
          <p:cNvSpPr txBox="1"/>
          <p:nvPr/>
        </p:nvSpPr>
        <p:spPr>
          <a:xfrm>
            <a:off x="938212" y="1300162"/>
            <a:ext cx="1031557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2.1. </a:t>
            </a:r>
            <a:r>
              <a:rPr lang="ko-KR" altLang="en-US" sz="2000" b="1" dirty="0"/>
              <a:t>전체 시스템 구성 개요</a:t>
            </a:r>
          </a:p>
          <a:p>
            <a:r>
              <a:rPr lang="ko-KR" altLang="en-US" sz="2000" dirty="0"/>
              <a:t> 본 시스템은 </a:t>
            </a:r>
            <a:r>
              <a:rPr lang="en-US" altLang="ko-KR" sz="2000" dirty="0"/>
              <a:t>Frontend, Backend-DB, LLM·RAG </a:t>
            </a:r>
            <a:r>
              <a:rPr lang="ko-KR" altLang="en-US" sz="2000" dirty="0"/>
              <a:t>계층의 세 영역으로 명확히 분리된 구조를 가지며 </a:t>
            </a:r>
            <a:r>
              <a:rPr lang="en-US" altLang="ko-KR" sz="2000" dirty="0"/>
              <a:t>Frontend</a:t>
            </a:r>
            <a:r>
              <a:rPr lang="ko-KR" altLang="en-US" sz="2000" dirty="0"/>
              <a:t>는 사용자가 시스템과 직접 상호작용하는 접점으로서 질문 입력</a:t>
            </a:r>
            <a:r>
              <a:rPr lang="en-US" altLang="ko-KR" sz="2000" dirty="0"/>
              <a:t>, </a:t>
            </a:r>
            <a:r>
              <a:rPr lang="ko-KR" altLang="en-US" sz="2000" dirty="0"/>
              <a:t>응답 확인</a:t>
            </a:r>
            <a:r>
              <a:rPr lang="en-US" altLang="ko-KR" sz="2000" dirty="0"/>
              <a:t>, </a:t>
            </a:r>
            <a:r>
              <a:rPr lang="ko-KR" altLang="en-US" sz="2000" dirty="0"/>
              <a:t>세션 관리 등 사용자 경험 전반을 담당한다</a:t>
            </a:r>
            <a:r>
              <a:rPr lang="en-US" altLang="ko-KR" sz="2000" dirty="0"/>
              <a:t>. Backend-DB</a:t>
            </a:r>
            <a:r>
              <a:rPr lang="ko-KR" altLang="en-US" sz="2000" dirty="0"/>
              <a:t>는 인증</a:t>
            </a:r>
            <a:r>
              <a:rPr lang="en-US" altLang="ko-KR" sz="2000" dirty="0"/>
              <a:t>·</a:t>
            </a:r>
            <a:r>
              <a:rPr lang="ko-KR" altLang="en-US" sz="2000" dirty="0"/>
              <a:t>인가를 포함한 사용자 관리와 대화 세션 및 로그의 저장</a:t>
            </a:r>
            <a:r>
              <a:rPr lang="en-US" altLang="ko-KR" sz="2000" dirty="0"/>
              <a:t>·</a:t>
            </a:r>
            <a:r>
              <a:rPr lang="ko-KR" altLang="en-US" sz="2000" dirty="0"/>
              <a:t>관리 역할을 수행하며</a:t>
            </a:r>
            <a:r>
              <a:rPr lang="en-US" altLang="ko-KR" sz="2000" dirty="0"/>
              <a:t>, </a:t>
            </a:r>
            <a:r>
              <a:rPr lang="ko-KR" altLang="en-US" sz="2000" dirty="0"/>
              <a:t>시스템의 상태를 안정적으로 유지하는 중추 역할을 한다</a:t>
            </a:r>
            <a:r>
              <a:rPr lang="en-US" altLang="ko-KR" sz="2000" dirty="0"/>
              <a:t>. LLM·RAG </a:t>
            </a:r>
            <a:r>
              <a:rPr lang="ko-KR" altLang="en-US" sz="2000" dirty="0"/>
              <a:t>계층은 사용자의 질의에 대해 의미 분석</a:t>
            </a:r>
            <a:r>
              <a:rPr lang="en-US" altLang="ko-KR" sz="2000" dirty="0"/>
              <a:t>, </a:t>
            </a:r>
            <a:r>
              <a:rPr lang="ko-KR" altLang="en-US" sz="2000" dirty="0"/>
              <a:t>벡터 검색</a:t>
            </a:r>
            <a:r>
              <a:rPr lang="en-US" altLang="ko-KR" sz="2000" dirty="0"/>
              <a:t>, </a:t>
            </a:r>
            <a:r>
              <a:rPr lang="ko-KR" altLang="en-US" sz="2000" dirty="0"/>
              <a:t>지식 결합을 수행한 뒤 최종 응답을 생성하는 지능 계층으로 기능한다</a:t>
            </a:r>
            <a:r>
              <a:rPr lang="en-US" altLang="ko-KR" sz="2000" dirty="0"/>
              <a:t>. </a:t>
            </a:r>
            <a:r>
              <a:rPr lang="ko-KR" altLang="en-US" sz="2000" dirty="0"/>
              <a:t>전체 데이터 흐름은 사용자 질의 → </a:t>
            </a:r>
            <a:r>
              <a:rPr lang="en-US" altLang="ko-KR" sz="2000" dirty="0"/>
              <a:t>Backend </a:t>
            </a:r>
            <a:r>
              <a:rPr lang="ko-KR" altLang="en-US" sz="2000" dirty="0"/>
              <a:t>요청 처리 → </a:t>
            </a:r>
            <a:r>
              <a:rPr lang="en-US" altLang="ko-KR" sz="2000" dirty="0"/>
              <a:t>RAG </a:t>
            </a:r>
            <a:r>
              <a:rPr lang="ko-KR" altLang="en-US" sz="2000" dirty="0"/>
              <a:t>기반 정보 검색 → </a:t>
            </a:r>
            <a:r>
              <a:rPr lang="en-US" altLang="ko-KR" sz="2000" dirty="0"/>
              <a:t>LLM </a:t>
            </a:r>
            <a:r>
              <a:rPr lang="ko-KR" altLang="en-US" sz="2000" dirty="0"/>
              <a:t>응답 생성 → 결과 반환 및 로그 저장의 순환 구조를 이루며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통해 확장성과 유지보수성을 동시에 확보한 시스템 아키텍처를 구성한다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693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F7C4-03B5-B21A-3310-4B12AF1F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97991-5880-DE82-C986-F6635D3D4EFC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 시스템 아키텍처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17E7D-21A6-5491-202B-B5D434A58C58}"/>
              </a:ext>
            </a:extLst>
          </p:cNvPr>
          <p:cNvSpPr txBox="1"/>
          <p:nvPr/>
        </p:nvSpPr>
        <p:spPr>
          <a:xfrm>
            <a:off x="938212" y="1321593"/>
            <a:ext cx="1031557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2.2. Frontend</a:t>
            </a:r>
          </a:p>
          <a:p>
            <a:r>
              <a:rPr lang="en-US" altLang="ko-KR" sz="2000" b="1" dirty="0"/>
              <a:t> </a:t>
            </a:r>
            <a:r>
              <a:rPr lang="en-US" altLang="ko-KR" sz="2000" dirty="0"/>
              <a:t>Frontend</a:t>
            </a:r>
            <a:r>
              <a:rPr lang="ko-KR" altLang="en-US" sz="2000" dirty="0"/>
              <a:t>는 </a:t>
            </a:r>
            <a:r>
              <a:rPr lang="en-US" altLang="ko-KR" sz="2000" dirty="0"/>
              <a:t>Django </a:t>
            </a:r>
            <a:r>
              <a:rPr lang="ko-KR" altLang="en-US" sz="2000" dirty="0"/>
              <a:t>기반</a:t>
            </a:r>
            <a:r>
              <a:rPr lang="en-US" altLang="ko-KR" sz="2000" dirty="0"/>
              <a:t>(PORT 8000)</a:t>
            </a:r>
            <a:r>
              <a:rPr lang="ko-KR" altLang="en-US" sz="2000" dirty="0"/>
              <a:t>으로 구현되며</a:t>
            </a:r>
            <a:r>
              <a:rPr lang="en-US" altLang="ko-KR" sz="2000" dirty="0"/>
              <a:t>, </a:t>
            </a:r>
            <a:r>
              <a:rPr lang="ko-KR" altLang="en-US" sz="2000" dirty="0"/>
              <a:t>재난 대피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서비스의 사용자 인터페이스를 담당한다</a:t>
            </a:r>
            <a:r>
              <a:rPr lang="en-US" altLang="ko-KR" sz="2000" dirty="0"/>
              <a:t>. Django</a:t>
            </a:r>
            <a:r>
              <a:rPr lang="ko-KR" altLang="en-US" sz="2000" dirty="0"/>
              <a:t>의 </a:t>
            </a:r>
            <a:r>
              <a:rPr lang="en-US" altLang="ko-KR" sz="2000" dirty="0"/>
              <a:t>MVT(Model–View–Template) </a:t>
            </a:r>
            <a:r>
              <a:rPr lang="ko-KR" altLang="en-US" sz="2000" dirty="0"/>
              <a:t>패턴을 따르며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사용자는 랜딩 페이지를 거쳐 메인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페이지로 진입한다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과정에서 </a:t>
            </a:r>
            <a:r>
              <a:rPr lang="en-US" altLang="ko-KR" sz="2000" dirty="0"/>
              <a:t>Django </a:t>
            </a:r>
            <a:r>
              <a:rPr lang="ko-KR" altLang="en-US" sz="2000" dirty="0"/>
              <a:t>뷰는 </a:t>
            </a:r>
            <a:r>
              <a:rPr lang="en-US" altLang="ko-KR" sz="2000" dirty="0"/>
              <a:t>SQLite DB</a:t>
            </a:r>
            <a:r>
              <a:rPr lang="ko-KR" altLang="en-US" sz="2000" dirty="0"/>
              <a:t>에 저장된 광고 배너와 재난 안전 영상 메타데이터를 조회하여 템플릿에 전달하고</a:t>
            </a:r>
            <a:r>
              <a:rPr lang="en-US" altLang="ko-KR" sz="2000" dirty="0"/>
              <a:t>, Backend API </a:t>
            </a:r>
            <a:r>
              <a:rPr lang="ko-KR" altLang="en-US" sz="2000" dirty="0"/>
              <a:t>주소와 </a:t>
            </a:r>
            <a:r>
              <a:rPr lang="en-US" altLang="ko-KR" sz="2000" dirty="0"/>
              <a:t>Kakao Maps API </a:t>
            </a:r>
            <a:r>
              <a:rPr lang="ko-KR" altLang="en-US" sz="2000" dirty="0"/>
              <a:t>키 등 환경 정보도 함께 주입한다</a:t>
            </a:r>
            <a:r>
              <a:rPr lang="en-US" altLang="ko-KR" sz="2000" dirty="0"/>
              <a:t>. </a:t>
            </a:r>
            <a:r>
              <a:rPr lang="ko-KR" altLang="en-US" sz="2000" dirty="0"/>
              <a:t>템플릿은 서버 측 데이터와 클라이언트 측 </a:t>
            </a:r>
            <a:r>
              <a:rPr lang="en-US" altLang="ko-KR" sz="2000" dirty="0"/>
              <a:t>JavaScript</a:t>
            </a:r>
            <a:r>
              <a:rPr lang="ko-KR" altLang="en-US" sz="2000" dirty="0"/>
              <a:t>를 연결하는 </a:t>
            </a:r>
            <a:r>
              <a:rPr lang="ko-KR" altLang="en-US" sz="2000" dirty="0" err="1"/>
              <a:t>브릿지</a:t>
            </a:r>
            <a:r>
              <a:rPr lang="ko-KR" altLang="en-US" sz="2000" dirty="0"/>
              <a:t> 역할을 수행한다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메인 화면은 </a:t>
            </a:r>
            <a:r>
              <a:rPr lang="en-US" altLang="ko-KR" sz="2000" dirty="0"/>
              <a:t>Tailwind CSS </a:t>
            </a:r>
            <a:r>
              <a:rPr lang="ko-KR" altLang="en-US" sz="2000" dirty="0"/>
              <a:t>기반의 반응형 레이아웃으로 구성되며</a:t>
            </a:r>
            <a:r>
              <a:rPr lang="en-US" altLang="ko-KR" sz="2000" dirty="0"/>
              <a:t>, </a:t>
            </a:r>
            <a:r>
              <a:rPr lang="ko-KR" altLang="en-US" sz="2000" dirty="0"/>
              <a:t>지도 영역과 채팅 </a:t>
            </a:r>
            <a:r>
              <a:rPr lang="en-US" altLang="ko-KR" sz="2000" dirty="0"/>
              <a:t>UI</a:t>
            </a:r>
            <a:r>
              <a:rPr lang="ko-KR" altLang="en-US" sz="2000" dirty="0"/>
              <a:t>가 통합된 단일 화면을 제공한다</a:t>
            </a:r>
            <a:r>
              <a:rPr lang="en-US" altLang="ko-KR" sz="2000" dirty="0"/>
              <a:t>. </a:t>
            </a:r>
            <a:r>
              <a:rPr lang="ko-KR" altLang="en-US" sz="2000" dirty="0"/>
              <a:t>지도는 </a:t>
            </a:r>
            <a:r>
              <a:rPr lang="en-US" altLang="ko-KR" sz="2000" dirty="0"/>
              <a:t>Kakao Maps JavaScript SDK</a:t>
            </a:r>
            <a:r>
              <a:rPr lang="ko-KR" altLang="en-US" sz="2000" dirty="0"/>
              <a:t>를 통해 구현되어 대피소 마커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로드뷰</a:t>
            </a:r>
            <a:r>
              <a:rPr lang="en-US" altLang="ko-KR" sz="2000" dirty="0"/>
              <a:t>, </a:t>
            </a:r>
            <a:r>
              <a:rPr lang="ko-KR" altLang="en-US" sz="2000" dirty="0"/>
              <a:t>경로 시각화를 지원하고</a:t>
            </a:r>
            <a:r>
              <a:rPr lang="en-US" altLang="ko-KR" sz="2000" dirty="0"/>
              <a:t>, </a:t>
            </a:r>
            <a:r>
              <a:rPr lang="ko-KR" altLang="en-US" sz="2000" dirty="0"/>
              <a:t>채팅 </a:t>
            </a:r>
            <a:r>
              <a:rPr lang="en-US" altLang="ko-KR" sz="2000" dirty="0"/>
              <a:t>UI</a:t>
            </a:r>
            <a:r>
              <a:rPr lang="ko-KR" altLang="en-US" sz="2000" dirty="0"/>
              <a:t>는 사용자 입력과 </a:t>
            </a:r>
            <a:r>
              <a:rPr lang="en-US" altLang="ko-KR" sz="2000" dirty="0"/>
              <a:t>AI </a:t>
            </a:r>
            <a:r>
              <a:rPr lang="ko-KR" altLang="en-US" sz="2000" dirty="0"/>
              <a:t>응답을 시간순으로 표시한다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 입력과 </a:t>
            </a:r>
            <a:r>
              <a:rPr lang="en-US" altLang="ko-KR" sz="2000" dirty="0"/>
              <a:t>Backend </a:t>
            </a:r>
            <a:r>
              <a:rPr lang="ko-KR" altLang="en-US" sz="2000" dirty="0"/>
              <a:t>통신은 </a:t>
            </a:r>
            <a:r>
              <a:rPr lang="en-US" altLang="ko-KR" sz="2000" dirty="0"/>
              <a:t>JavaScript</a:t>
            </a:r>
            <a:r>
              <a:rPr lang="ko-KR" altLang="en-US" sz="2000" dirty="0"/>
              <a:t>를 통해 비동기적으로 처리되며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응답 결과에 따라 지도 마커 표시</a:t>
            </a:r>
            <a:r>
              <a:rPr lang="en-US" altLang="ko-KR" sz="2000" dirty="0"/>
              <a:t>, </a:t>
            </a:r>
            <a:r>
              <a:rPr lang="ko-KR" altLang="en-US" sz="2000" dirty="0"/>
              <a:t>대피소 정보 패널 노출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보행자 경로 안내가 동적으로 갱신된다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</a:t>
            </a:r>
            <a:r>
              <a:rPr lang="en-US" altLang="ko-KR" sz="2000" dirty="0"/>
              <a:t>Frontend </a:t>
            </a:r>
            <a:r>
              <a:rPr lang="ko-KR" altLang="en-US" sz="2000" dirty="0"/>
              <a:t>계층은 </a:t>
            </a:r>
            <a:r>
              <a:rPr lang="en-US" altLang="ko-KR" sz="2000" dirty="0"/>
              <a:t>Django</a:t>
            </a:r>
            <a:r>
              <a:rPr lang="ko-KR" altLang="en-US" sz="2000" dirty="0"/>
              <a:t>의 안정적인 서버 렌더링과 </a:t>
            </a:r>
            <a:r>
              <a:rPr lang="en-US" altLang="ko-KR" sz="2000" dirty="0"/>
              <a:t>JavaScript </a:t>
            </a:r>
            <a:r>
              <a:rPr lang="ko-KR" altLang="en-US" sz="2000" dirty="0"/>
              <a:t>기반 동적 </a:t>
            </a:r>
            <a:r>
              <a:rPr lang="en-US" altLang="ko-KR" sz="2000" dirty="0"/>
              <a:t>UI</a:t>
            </a:r>
            <a:r>
              <a:rPr lang="ko-KR" altLang="en-US" sz="2000" dirty="0"/>
              <a:t>를 결합하여</a:t>
            </a:r>
            <a:r>
              <a:rPr lang="en-US" altLang="ko-KR" sz="2000" dirty="0"/>
              <a:t>, </a:t>
            </a:r>
            <a:r>
              <a:rPr lang="ko-KR" altLang="en-US" sz="2000" dirty="0"/>
              <a:t>재난 상황에서 필요한 정보를 직관적으로 제공하는 인터페이스로 기능한다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33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9EED7-B339-C309-80E6-BE678810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27C58-47C5-E0FA-5807-4825D341EAE8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 시스템 아키텍처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97B39-4932-33F6-4AD8-D13DA7BD382E}"/>
              </a:ext>
            </a:extLst>
          </p:cNvPr>
          <p:cNvSpPr txBox="1"/>
          <p:nvPr/>
        </p:nvSpPr>
        <p:spPr>
          <a:xfrm>
            <a:off x="938212" y="1321593"/>
            <a:ext cx="1031557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2.3. Backend </a:t>
            </a:r>
          </a:p>
          <a:p>
            <a:r>
              <a:rPr lang="en-US" altLang="ko-KR" sz="2000" dirty="0"/>
              <a:t> Backend</a:t>
            </a:r>
            <a:r>
              <a:rPr lang="ko-KR" altLang="en-US" sz="2000" dirty="0"/>
              <a:t>는 </a:t>
            </a:r>
            <a:r>
              <a:rPr lang="en-US" altLang="ko-KR" sz="2000" dirty="0"/>
              <a:t>Fast API </a:t>
            </a:r>
            <a:r>
              <a:rPr lang="ko-KR" altLang="en-US" sz="2000" dirty="0"/>
              <a:t>기반 </a:t>
            </a:r>
            <a:r>
              <a:rPr lang="en-US" altLang="ko-KR" sz="2000" dirty="0"/>
              <a:t>REST API </a:t>
            </a:r>
            <a:r>
              <a:rPr lang="ko-KR" altLang="en-US" sz="2000" dirty="0"/>
              <a:t>서버</a:t>
            </a:r>
            <a:r>
              <a:rPr lang="en-US" altLang="ko-KR" sz="2000" dirty="0"/>
              <a:t>(PORT 8001)</a:t>
            </a:r>
            <a:r>
              <a:rPr lang="ko-KR" altLang="en-US" sz="2000" dirty="0"/>
              <a:t>로 구축되며</a:t>
            </a:r>
            <a:r>
              <a:rPr lang="en-US" altLang="ko-KR" sz="2000" dirty="0"/>
              <a:t>, Frontend(Django)</a:t>
            </a:r>
            <a:r>
              <a:rPr lang="ko-KR" altLang="en-US" sz="2000" dirty="0"/>
              <a:t>와 </a:t>
            </a:r>
            <a:r>
              <a:rPr lang="en-US" altLang="ko-KR" sz="2000" dirty="0"/>
              <a:t>AI </a:t>
            </a:r>
            <a:r>
              <a:rPr lang="ko-KR" altLang="en-US" sz="2000" dirty="0"/>
              <a:t>엔진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Agent)</a:t>
            </a:r>
            <a:r>
              <a:rPr lang="ko-KR" altLang="en-US" sz="2000" dirty="0"/>
              <a:t>을 연결하는 중계 계층으로 동작한다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사용자의 요청은 </a:t>
            </a:r>
            <a:r>
              <a:rPr lang="en-US" altLang="ko-KR" sz="2000" dirty="0"/>
              <a:t>HTTP API </a:t>
            </a:r>
            <a:r>
              <a:rPr lang="ko-KR" altLang="en-US" sz="2000" dirty="0"/>
              <a:t>형태로 전달되며</a:t>
            </a:r>
            <a:r>
              <a:rPr lang="en-US" altLang="ko-KR" sz="2000" dirty="0"/>
              <a:t>, Backend</a:t>
            </a:r>
            <a:r>
              <a:rPr lang="ko-KR" altLang="en-US" sz="2000" dirty="0"/>
              <a:t>는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/location/extract</a:t>
            </a:r>
            <a:r>
              <a:rPr lang="en-US" altLang="ko-KR" sz="2000" dirty="0"/>
              <a:t>,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/shelters/nearest</a:t>
            </a:r>
            <a:r>
              <a:rPr lang="en-US" altLang="ko-KR" sz="2000" dirty="0"/>
              <a:t>,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/directions</a:t>
            </a:r>
            <a:r>
              <a:rPr lang="ko-KR" altLang="en-US" sz="2000" dirty="0"/>
              <a:t>의 세 개의 독립적인 </a:t>
            </a:r>
            <a:r>
              <a:rPr lang="en-US" altLang="ko-KR" sz="2000" dirty="0"/>
              <a:t>Endpoint</a:t>
            </a:r>
            <a:r>
              <a:rPr lang="ko-KR" altLang="en-US" sz="2000" dirty="0"/>
              <a:t>를 통해 자연어 기반 대피소 검색 및 재난 행동요령 제공</a:t>
            </a:r>
            <a:r>
              <a:rPr lang="en-US" altLang="ko-KR" sz="2000" dirty="0"/>
              <a:t>, </a:t>
            </a:r>
            <a:r>
              <a:rPr lang="ko-KR" altLang="en-US" sz="2000" dirty="0"/>
              <a:t>좌표 기반 인접 대피소 조회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보행자 경로 안내 기능을 분기 처리한다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FastAPI</a:t>
            </a:r>
            <a:r>
              <a:rPr lang="ko-KR" altLang="en-US" sz="2000" dirty="0"/>
              <a:t>의 비동기 처리 구조</a:t>
            </a:r>
            <a:r>
              <a:rPr lang="en-US" altLang="ko-KR" sz="2000" dirty="0"/>
              <a:t>(async/await)</a:t>
            </a:r>
            <a:r>
              <a:rPr lang="ko-KR" altLang="en-US" sz="2000" dirty="0"/>
              <a:t>를 활용하여 다수의 사용자 요청에도 안정적인 응답 성능을 유지하도록 설계되었다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데이터 관리는 </a:t>
            </a:r>
            <a:r>
              <a:rPr lang="en-US" altLang="ko-KR" sz="2000" dirty="0" err="1"/>
              <a:t>ChromaDB</a:t>
            </a:r>
            <a:r>
              <a:rPr lang="en-US" altLang="ko-KR" sz="2000" dirty="0"/>
              <a:t>(Vector Database)</a:t>
            </a:r>
            <a:r>
              <a:rPr lang="ko-KR" altLang="en-US" sz="2000" dirty="0"/>
              <a:t>와 </a:t>
            </a:r>
            <a:r>
              <a:rPr lang="en-US" altLang="ko-KR" sz="2000" dirty="0"/>
              <a:t>SQLite(</a:t>
            </a:r>
            <a:r>
              <a:rPr lang="ko-KR" altLang="en-US" sz="2000" dirty="0"/>
              <a:t>관계형 데이터베이스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구성된 이원화 구조를 따른다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ChromaDB</a:t>
            </a:r>
            <a:r>
              <a:rPr lang="ko-KR" altLang="en-US" sz="2000" dirty="0"/>
              <a:t>는 대피소 정보와 재난 행동요령을 벡터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형태로 저장하여 </a:t>
            </a:r>
            <a:r>
              <a:rPr lang="en-US" altLang="ko-KR" sz="2000" dirty="0"/>
              <a:t>Hybrid Retrieval </a:t>
            </a:r>
            <a:r>
              <a:rPr lang="ko-KR" altLang="en-US" sz="2000" dirty="0"/>
              <a:t>기반의 의미 검색을 지원하며</a:t>
            </a:r>
            <a:r>
              <a:rPr lang="en-US" altLang="ko-KR" sz="2000" dirty="0"/>
              <a:t>, SQLite</a:t>
            </a:r>
            <a:r>
              <a:rPr lang="ko-KR" altLang="en-US" sz="2000" dirty="0"/>
              <a:t>는 광고 배너 및 재난 안전 영상의 메타데이터를 관리한다</a:t>
            </a:r>
            <a:r>
              <a:rPr lang="en-US" altLang="ko-KR" sz="2000" dirty="0"/>
              <a:t>. Backend</a:t>
            </a:r>
            <a:r>
              <a:rPr lang="ko-KR" altLang="en-US" sz="2000" dirty="0"/>
              <a:t>의 핵심 처리 로직은 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</a:t>
            </a:r>
            <a:r>
              <a:rPr lang="ko-KR" altLang="en-US" sz="2000" dirty="0"/>
              <a:t>의 다단계 파이프라인을 통해 수행되며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의도 분류</a:t>
            </a:r>
            <a:r>
              <a:rPr lang="en-US" altLang="ko-KR" sz="2000" dirty="0"/>
              <a:t>–</a:t>
            </a:r>
            <a:r>
              <a:rPr lang="ko-KR" altLang="en-US" sz="2000" dirty="0"/>
              <a:t>쿼리 재정의</a:t>
            </a:r>
            <a:r>
              <a:rPr lang="en-US" altLang="ko-KR" sz="2000" dirty="0"/>
              <a:t>–</a:t>
            </a:r>
            <a:r>
              <a:rPr lang="ko-KR" altLang="en-US" sz="2000" dirty="0"/>
              <a:t>도구 선택</a:t>
            </a:r>
            <a:r>
              <a:rPr lang="en-US" altLang="ko-KR" sz="2000" dirty="0"/>
              <a:t>–</a:t>
            </a:r>
            <a:r>
              <a:rPr lang="ko-KR" altLang="en-US" sz="2000" dirty="0"/>
              <a:t>외부 </a:t>
            </a:r>
            <a:r>
              <a:rPr lang="en-US" altLang="ko-KR" sz="2000" dirty="0"/>
              <a:t>API </a:t>
            </a:r>
            <a:r>
              <a:rPr lang="ko-KR" altLang="en-US" sz="2000" dirty="0"/>
              <a:t>연동 과정을 거쳐 생성된 결과를 </a:t>
            </a:r>
            <a:r>
              <a:rPr lang="en-US" altLang="ko-KR" sz="2000" dirty="0"/>
              <a:t>JSON </a:t>
            </a:r>
            <a:r>
              <a:rPr lang="ko-KR" altLang="en-US" sz="2000" dirty="0"/>
              <a:t>형태로 </a:t>
            </a:r>
            <a:r>
              <a:rPr lang="en-US" altLang="ko-KR" sz="2000" dirty="0"/>
              <a:t>Frontend</a:t>
            </a:r>
            <a:r>
              <a:rPr lang="ko-KR" altLang="en-US" sz="2000" dirty="0"/>
              <a:t>에 반환한다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이를 통해 </a:t>
            </a:r>
            <a:r>
              <a:rPr lang="en-US" altLang="ko-KR" sz="2000" dirty="0"/>
              <a:t>Backend</a:t>
            </a:r>
            <a:r>
              <a:rPr lang="ko-KR" altLang="en-US" sz="2000" dirty="0"/>
              <a:t>는 </a:t>
            </a:r>
            <a:r>
              <a:rPr lang="en-US" altLang="ko-KR" sz="2000" dirty="0"/>
              <a:t>UI </a:t>
            </a:r>
            <a:r>
              <a:rPr lang="ko-KR" altLang="en-US" sz="2000" dirty="0"/>
              <a:t>로직과 </a:t>
            </a:r>
            <a:r>
              <a:rPr lang="en-US" altLang="ko-KR" sz="2000" dirty="0"/>
              <a:t>AI </a:t>
            </a:r>
            <a:r>
              <a:rPr lang="ko-KR" altLang="en-US" sz="2000" dirty="0"/>
              <a:t>처리 로직을 분리하는 제어 및 통합 계층으로 기능한다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97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A1CF8-67D8-52D3-FAE0-EC0AB122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86129-BD72-2FA0-A18A-0657EC459B67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 시스템 아키텍처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2881D-FB31-5222-8ECF-53BD8603B5F4}"/>
              </a:ext>
            </a:extLst>
          </p:cNvPr>
          <p:cNvSpPr txBox="1"/>
          <p:nvPr/>
        </p:nvSpPr>
        <p:spPr>
          <a:xfrm>
            <a:off x="938212" y="1321593"/>
            <a:ext cx="1031557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2.3. Backend </a:t>
            </a:r>
          </a:p>
          <a:p>
            <a:r>
              <a:rPr lang="en-US" altLang="ko-KR" sz="2000" dirty="0"/>
              <a:t> Backend</a:t>
            </a:r>
            <a:r>
              <a:rPr lang="ko-KR" altLang="en-US" sz="2000" dirty="0"/>
              <a:t>는 </a:t>
            </a:r>
            <a:r>
              <a:rPr lang="en-US" altLang="ko-KR" sz="2000" dirty="0"/>
              <a:t>Fast API </a:t>
            </a:r>
            <a:r>
              <a:rPr lang="ko-KR" altLang="en-US" sz="2000" dirty="0"/>
              <a:t>기반 </a:t>
            </a:r>
            <a:r>
              <a:rPr lang="en-US" altLang="ko-KR" sz="2000" dirty="0"/>
              <a:t>REST API </a:t>
            </a:r>
            <a:r>
              <a:rPr lang="ko-KR" altLang="en-US" sz="2000" dirty="0"/>
              <a:t>서버</a:t>
            </a:r>
            <a:r>
              <a:rPr lang="en-US" altLang="ko-KR" sz="2000" dirty="0"/>
              <a:t>(PORT 8001)</a:t>
            </a:r>
            <a:r>
              <a:rPr lang="ko-KR" altLang="en-US" sz="2000" dirty="0"/>
              <a:t>로 구축되며</a:t>
            </a:r>
            <a:r>
              <a:rPr lang="en-US" altLang="ko-KR" sz="2000" dirty="0"/>
              <a:t>, Frontend(Django)</a:t>
            </a:r>
            <a:r>
              <a:rPr lang="ko-KR" altLang="en-US" sz="2000" dirty="0"/>
              <a:t>와 </a:t>
            </a:r>
            <a:r>
              <a:rPr lang="en-US" altLang="ko-KR" sz="2000" dirty="0"/>
              <a:t>AI </a:t>
            </a:r>
            <a:r>
              <a:rPr lang="ko-KR" altLang="en-US" sz="2000" dirty="0"/>
              <a:t>엔진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Agent)</a:t>
            </a:r>
            <a:r>
              <a:rPr lang="ko-KR" altLang="en-US" sz="2000" dirty="0"/>
              <a:t>을 연결하는 중계 계층으로 동작한다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사용자의 요청은 </a:t>
            </a:r>
            <a:r>
              <a:rPr lang="en-US" altLang="ko-KR" sz="2000" dirty="0"/>
              <a:t>HTTP API </a:t>
            </a:r>
            <a:r>
              <a:rPr lang="ko-KR" altLang="en-US" sz="2000" dirty="0"/>
              <a:t>형태로 전달되며</a:t>
            </a:r>
            <a:r>
              <a:rPr lang="en-US" altLang="ko-KR" sz="2000" dirty="0"/>
              <a:t>, Backend</a:t>
            </a:r>
            <a:r>
              <a:rPr lang="ko-KR" altLang="en-US" sz="2000" dirty="0"/>
              <a:t>는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/location/extract</a:t>
            </a:r>
            <a:r>
              <a:rPr lang="en-US" altLang="ko-KR" sz="2000" dirty="0"/>
              <a:t>,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/shelters/nearest</a:t>
            </a:r>
            <a:r>
              <a:rPr lang="en-US" altLang="ko-KR" sz="2000" dirty="0"/>
              <a:t>,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/directions</a:t>
            </a:r>
            <a:r>
              <a:rPr lang="ko-KR" altLang="en-US" sz="2000" dirty="0"/>
              <a:t>의 세 개의 독립적인 </a:t>
            </a:r>
            <a:r>
              <a:rPr lang="en-US" altLang="ko-KR" sz="2000" dirty="0"/>
              <a:t>Endpoint</a:t>
            </a:r>
            <a:r>
              <a:rPr lang="ko-KR" altLang="en-US" sz="2000" dirty="0"/>
              <a:t>를 통해 자연어 기반 대피소 검색 및 재난 행동요령 제공</a:t>
            </a:r>
            <a:r>
              <a:rPr lang="en-US" altLang="ko-KR" sz="2000" dirty="0"/>
              <a:t>, </a:t>
            </a:r>
            <a:r>
              <a:rPr lang="ko-KR" altLang="en-US" sz="2000" dirty="0"/>
              <a:t>좌표 기반 인접 대피소 조회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보행자 경로 안내 기능을 분기 처리한다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FastAPI</a:t>
            </a:r>
            <a:r>
              <a:rPr lang="ko-KR" altLang="en-US" sz="2000" dirty="0"/>
              <a:t>의 비동기 처리 구조</a:t>
            </a:r>
            <a:r>
              <a:rPr lang="en-US" altLang="ko-KR" sz="2000" dirty="0"/>
              <a:t>(async/await)</a:t>
            </a:r>
            <a:r>
              <a:rPr lang="ko-KR" altLang="en-US" sz="2000" dirty="0"/>
              <a:t>를 활용하여 다수의 사용자 요청에도 안정적인 응답 성능을 유지하도록 설계되었다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데이터 관리는 </a:t>
            </a:r>
            <a:r>
              <a:rPr lang="en-US" altLang="ko-KR" sz="2000" dirty="0" err="1"/>
              <a:t>ChromaDB</a:t>
            </a:r>
            <a:r>
              <a:rPr lang="en-US" altLang="ko-KR" sz="2000" dirty="0"/>
              <a:t>(Vector Database)</a:t>
            </a:r>
            <a:r>
              <a:rPr lang="ko-KR" altLang="en-US" sz="2000" dirty="0"/>
              <a:t>와 </a:t>
            </a:r>
            <a:r>
              <a:rPr lang="en-US" altLang="ko-KR" sz="2000" dirty="0"/>
              <a:t>SQLite(</a:t>
            </a:r>
            <a:r>
              <a:rPr lang="ko-KR" altLang="en-US" sz="2000" dirty="0"/>
              <a:t>관계형 데이터베이스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구성된 이원화 구조를 따른다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ChromaDB</a:t>
            </a:r>
            <a:r>
              <a:rPr lang="ko-KR" altLang="en-US" sz="2000" dirty="0"/>
              <a:t>는 대피소 정보와 재난 행동요령을 벡터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형태로 저장하여 </a:t>
            </a:r>
            <a:r>
              <a:rPr lang="en-US" altLang="ko-KR" sz="2000" dirty="0"/>
              <a:t>Hybrid Retrieval </a:t>
            </a:r>
            <a:r>
              <a:rPr lang="ko-KR" altLang="en-US" sz="2000" dirty="0"/>
              <a:t>기반의 의미 검색을 지원하며</a:t>
            </a:r>
            <a:r>
              <a:rPr lang="en-US" altLang="ko-KR" sz="2000" dirty="0"/>
              <a:t>, SQLite</a:t>
            </a:r>
            <a:r>
              <a:rPr lang="ko-KR" altLang="en-US" sz="2000" dirty="0"/>
              <a:t>는 광고 배너 및 재난 안전 영상의 메타데이터를 관리한다</a:t>
            </a:r>
            <a:r>
              <a:rPr lang="en-US" altLang="ko-KR" sz="2000" dirty="0"/>
              <a:t>. Backend</a:t>
            </a:r>
            <a:r>
              <a:rPr lang="ko-KR" altLang="en-US" sz="2000" dirty="0"/>
              <a:t>의 핵심 처리 로직은 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</a:t>
            </a:r>
            <a:r>
              <a:rPr lang="ko-KR" altLang="en-US" sz="2000" dirty="0"/>
              <a:t>의 다단계 파이프라인을 통해 수행되며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의도 분류</a:t>
            </a:r>
            <a:r>
              <a:rPr lang="en-US" altLang="ko-KR" sz="2000" dirty="0"/>
              <a:t>–</a:t>
            </a:r>
            <a:r>
              <a:rPr lang="ko-KR" altLang="en-US" sz="2000" dirty="0"/>
              <a:t>쿼리 재정의</a:t>
            </a:r>
            <a:r>
              <a:rPr lang="en-US" altLang="ko-KR" sz="2000" dirty="0"/>
              <a:t>–</a:t>
            </a:r>
            <a:r>
              <a:rPr lang="ko-KR" altLang="en-US" sz="2000" dirty="0"/>
              <a:t>도구 선택</a:t>
            </a:r>
            <a:r>
              <a:rPr lang="en-US" altLang="ko-KR" sz="2000" dirty="0"/>
              <a:t>–</a:t>
            </a:r>
            <a:r>
              <a:rPr lang="ko-KR" altLang="en-US" sz="2000" dirty="0"/>
              <a:t>외부 </a:t>
            </a:r>
            <a:r>
              <a:rPr lang="en-US" altLang="ko-KR" sz="2000" dirty="0"/>
              <a:t>API </a:t>
            </a:r>
            <a:r>
              <a:rPr lang="ko-KR" altLang="en-US" sz="2000" dirty="0"/>
              <a:t>연동 과정을 거쳐 생성된 결과를 </a:t>
            </a:r>
            <a:r>
              <a:rPr lang="en-US" altLang="ko-KR" sz="2000" dirty="0"/>
              <a:t>JSON </a:t>
            </a:r>
            <a:r>
              <a:rPr lang="ko-KR" altLang="en-US" sz="2000" dirty="0"/>
              <a:t>형태로 </a:t>
            </a:r>
            <a:r>
              <a:rPr lang="en-US" altLang="ko-KR" sz="2000" dirty="0"/>
              <a:t>Frontend</a:t>
            </a:r>
            <a:r>
              <a:rPr lang="ko-KR" altLang="en-US" sz="2000" dirty="0"/>
              <a:t>에 반환한다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이를 통해 </a:t>
            </a:r>
            <a:r>
              <a:rPr lang="en-US" altLang="ko-KR" sz="2000" dirty="0"/>
              <a:t>Backend</a:t>
            </a:r>
            <a:r>
              <a:rPr lang="ko-KR" altLang="en-US" sz="2000" dirty="0"/>
              <a:t>는 </a:t>
            </a:r>
            <a:r>
              <a:rPr lang="en-US" altLang="ko-KR" sz="2000" dirty="0"/>
              <a:t>UI </a:t>
            </a:r>
            <a:r>
              <a:rPr lang="ko-KR" altLang="en-US" sz="2000" dirty="0"/>
              <a:t>로직과 </a:t>
            </a:r>
            <a:r>
              <a:rPr lang="en-US" altLang="ko-KR" sz="2000" dirty="0"/>
              <a:t>AI </a:t>
            </a:r>
            <a:r>
              <a:rPr lang="ko-KR" altLang="en-US" sz="2000" dirty="0"/>
              <a:t>처리 로직을 분리하는 제어 및 통합 계층으로 기능한다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95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8A68-ECE2-7D82-C78F-B6C0ED74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5E8C0-7051-D42B-B44D-9CD8B905E4F6}"/>
              </a:ext>
            </a:extLst>
          </p:cNvPr>
          <p:cNvSpPr txBox="1"/>
          <p:nvPr/>
        </p:nvSpPr>
        <p:spPr>
          <a:xfrm>
            <a:off x="938212" y="521316"/>
            <a:ext cx="6107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 시스템 아키텍처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6E25-43F9-A0F3-6E90-DCACA3B357CB}"/>
              </a:ext>
            </a:extLst>
          </p:cNvPr>
          <p:cNvSpPr txBox="1"/>
          <p:nvPr/>
        </p:nvSpPr>
        <p:spPr>
          <a:xfrm>
            <a:off x="938212" y="1321593"/>
            <a:ext cx="1031557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2.4. LLM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RAG </a:t>
            </a:r>
          </a:p>
          <a:p>
            <a:r>
              <a:rPr lang="en-US" altLang="ko-KR" sz="2000" b="1" dirty="0"/>
              <a:t> </a:t>
            </a:r>
            <a:r>
              <a:rPr lang="en-US" altLang="ko-KR" sz="2000" dirty="0"/>
              <a:t>LLM </a:t>
            </a:r>
            <a:r>
              <a:rPr lang="ko-KR" altLang="en-US" sz="2000" dirty="0"/>
              <a:t>및 </a:t>
            </a:r>
            <a:r>
              <a:rPr lang="en-US" altLang="ko-KR" sz="2000" dirty="0"/>
              <a:t>RAG </a:t>
            </a:r>
            <a:r>
              <a:rPr lang="ko-KR" altLang="en-US" sz="2000" dirty="0"/>
              <a:t>시스템은 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</a:t>
            </a:r>
            <a:r>
              <a:rPr lang="ko-KR" altLang="en-US" sz="2000" dirty="0"/>
              <a:t>를 핵심 엔진으로 하여 사용자의 자연어 질의를 분석하고 대피소 정보와 재난 행동요령을 생성하는 지능형 처리 파이프라인이다</a:t>
            </a:r>
            <a:r>
              <a:rPr lang="en-US" altLang="ko-KR" sz="2000" dirty="0"/>
              <a:t>. </a:t>
            </a:r>
            <a:r>
              <a:rPr lang="ko-KR" altLang="en-US" sz="2000" dirty="0"/>
              <a:t>본 시스템은 </a:t>
            </a:r>
            <a:r>
              <a:rPr lang="en-US" altLang="ko-KR" sz="2000" dirty="0"/>
              <a:t>Backend</a:t>
            </a:r>
            <a:r>
              <a:rPr lang="ko-KR" altLang="en-US" sz="2000" dirty="0"/>
              <a:t>의 </a:t>
            </a:r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en-US" altLang="ko-KR" dirty="0"/>
              <a:t>/location/extract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엔드포인트를</a:t>
            </a:r>
            <a:r>
              <a:rPr lang="ko-KR" altLang="en-US" sz="2000" dirty="0"/>
              <a:t> 통해 호출되며</a:t>
            </a:r>
            <a:r>
              <a:rPr lang="en-US" altLang="ko-KR" sz="2000" dirty="0"/>
              <a:t>, OpenAI GPT-4o-mini</a:t>
            </a:r>
            <a:r>
              <a:rPr lang="ko-KR" altLang="en-US" sz="2000" dirty="0"/>
              <a:t>와 </a:t>
            </a:r>
            <a:r>
              <a:rPr lang="en-US" altLang="ko-KR" sz="2000" dirty="0"/>
              <a:t>text-embedding-3-small</a:t>
            </a:r>
            <a:r>
              <a:rPr lang="ko-KR" altLang="en-US" sz="2000" dirty="0"/>
              <a:t> 모델을 활용하여 의도 분류</a:t>
            </a:r>
            <a:r>
              <a:rPr lang="en-US" altLang="ko-KR" sz="2000" dirty="0"/>
              <a:t>, </a:t>
            </a:r>
            <a:r>
              <a:rPr lang="ko-KR" altLang="en-US" sz="2000" dirty="0"/>
              <a:t>쿼리 재정의</a:t>
            </a:r>
            <a:r>
              <a:rPr lang="en-US" altLang="ko-KR" sz="2000" dirty="0"/>
              <a:t>, </a:t>
            </a:r>
            <a:r>
              <a:rPr lang="ko-KR" altLang="en-US" sz="2000" dirty="0"/>
              <a:t>응답 생성을 수행한다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LangGraph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StateGraph</a:t>
            </a:r>
            <a:r>
              <a:rPr lang="en-US" altLang="ko-KR" sz="2000" dirty="0"/>
              <a:t> </a:t>
            </a:r>
            <a:r>
              <a:rPr lang="ko-KR" altLang="en-US" sz="2000" dirty="0"/>
              <a:t>기반 다단계 처리 구조를 통해 </a:t>
            </a:r>
            <a:r>
              <a:rPr lang="en-US" altLang="ko-KR" sz="2000" dirty="0"/>
              <a:t>Intent Classifier–Query Rewriter–Tool </a:t>
            </a:r>
            <a:r>
              <a:rPr lang="ko-KR" altLang="en-US" sz="2000" dirty="0"/>
              <a:t>선택</a:t>
            </a:r>
            <a:r>
              <a:rPr lang="en-US" altLang="ko-KR" sz="2000" dirty="0"/>
              <a:t>–Tool </a:t>
            </a:r>
            <a:r>
              <a:rPr lang="ko-KR" altLang="en-US" sz="2000" dirty="0"/>
              <a:t>실행의 흐름을 순차적으로 수행하며</a:t>
            </a:r>
            <a:r>
              <a:rPr lang="en-US" altLang="ko-KR" sz="2000" dirty="0"/>
              <a:t>, </a:t>
            </a:r>
            <a:r>
              <a:rPr lang="ko-KR" altLang="en-US" sz="2000" dirty="0"/>
              <a:t>단순 키워드 검색을 넘어 의미 기반 검색과 상황별 맞춤 응답을 가능하게 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RAG </a:t>
            </a:r>
            <a:r>
              <a:rPr lang="ko-KR" altLang="en-US" sz="2000" dirty="0"/>
              <a:t>파이프라인은 </a:t>
            </a:r>
            <a:r>
              <a:rPr lang="en-US" altLang="ko-KR" sz="2000" dirty="0" err="1"/>
              <a:t>ChromaDB</a:t>
            </a:r>
            <a:r>
              <a:rPr lang="en-US" altLang="ko-KR" sz="2000" dirty="0"/>
              <a:t> </a:t>
            </a:r>
            <a:r>
              <a:rPr lang="ko-KR" altLang="en-US" sz="2000" dirty="0"/>
              <a:t>기반 </a:t>
            </a:r>
            <a:r>
              <a:rPr lang="en-US" altLang="ko-KR" sz="2000" dirty="0"/>
              <a:t>Vector DB</a:t>
            </a:r>
            <a:r>
              <a:rPr lang="ko-KR" altLang="en-US" sz="2000" dirty="0"/>
              <a:t>와 </a:t>
            </a:r>
            <a:r>
              <a:rPr lang="en-US" altLang="ko-KR" sz="2000" dirty="0"/>
              <a:t>Hybrid Retrieval(Vector Search 60% + BM25 40%)</a:t>
            </a:r>
            <a:r>
              <a:rPr lang="ko-KR" altLang="en-US" sz="2000" dirty="0"/>
              <a:t> 전략으로 구성된다</a:t>
            </a:r>
            <a:r>
              <a:rPr lang="en-US" altLang="ko-KR" sz="2000" dirty="0"/>
              <a:t>. </a:t>
            </a:r>
            <a:r>
              <a:rPr lang="ko-KR" altLang="en-US" sz="2000" dirty="0"/>
              <a:t>대피소 </a:t>
            </a:r>
            <a:r>
              <a:rPr lang="en-US" altLang="ko-KR" sz="2000" dirty="0"/>
              <a:t>17,292</a:t>
            </a:r>
            <a:r>
              <a:rPr lang="ko-KR" altLang="en-US" sz="2000" dirty="0"/>
              <a:t>개와 </a:t>
            </a:r>
            <a:r>
              <a:rPr lang="en-US" altLang="ko-KR" sz="2000" dirty="0"/>
              <a:t>13</a:t>
            </a:r>
            <a:r>
              <a:rPr lang="ko-KR" altLang="en-US" sz="2000" dirty="0"/>
              <a:t>종 재난 행동요령은 사전 </a:t>
            </a:r>
            <a:r>
              <a:rPr lang="ko-KR" altLang="en-US" sz="2000" dirty="0" err="1"/>
              <a:t>임베딩되어</a:t>
            </a:r>
            <a:r>
              <a:rPr lang="ko-KR" altLang="en-US" sz="2000" dirty="0"/>
              <a:t> 저장되며</a:t>
            </a:r>
            <a:r>
              <a:rPr lang="en-US" altLang="ko-KR" sz="2000" dirty="0"/>
              <a:t>, </a:t>
            </a:r>
            <a:r>
              <a:rPr lang="ko-KR" altLang="en-US" sz="2000" dirty="0"/>
              <a:t>질의 시에는 위치 정보 추출</a:t>
            </a:r>
            <a:r>
              <a:rPr lang="en-US" altLang="ko-KR" sz="2000" dirty="0"/>
              <a:t>, </a:t>
            </a:r>
            <a:r>
              <a:rPr lang="ko-KR" altLang="en-US" sz="2000" dirty="0"/>
              <a:t>의미 확장된 쿼리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외부 지도 </a:t>
            </a:r>
            <a:r>
              <a:rPr lang="en-US" altLang="ko-KR" sz="2000" dirty="0"/>
              <a:t>API </a:t>
            </a:r>
            <a:r>
              <a:rPr lang="ko-KR" altLang="en-US" sz="2000" dirty="0"/>
              <a:t>연동</a:t>
            </a:r>
            <a:r>
              <a:rPr lang="en-US" altLang="ko-KR" sz="2000" dirty="0"/>
              <a:t>, </a:t>
            </a:r>
            <a:r>
              <a:rPr lang="ko-KR" altLang="en-US" sz="2000" dirty="0"/>
              <a:t>거리 계산을 결합하여 최적의 결과를 도출한다</a:t>
            </a:r>
            <a:r>
              <a:rPr lang="en-US" altLang="ko-KR" sz="2000" dirty="0"/>
              <a:t>. </a:t>
            </a:r>
            <a:r>
              <a:rPr lang="ko-KR" altLang="en-US" sz="2000" dirty="0"/>
              <a:t>검색 결과는 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</a:t>
            </a:r>
            <a:r>
              <a:rPr lang="ko-KR" altLang="en-US" sz="2000" dirty="0"/>
              <a:t>상태 객체를 통해 관리되며</a:t>
            </a:r>
            <a:r>
              <a:rPr lang="en-US" altLang="ko-KR" sz="2000" dirty="0"/>
              <a:t>, </a:t>
            </a:r>
            <a:r>
              <a:rPr lang="ko-KR" altLang="en-US" sz="2000" dirty="0"/>
              <a:t>최종 응답은 </a:t>
            </a:r>
            <a:r>
              <a:rPr lang="en-US" altLang="ko-KR" sz="2000" dirty="0"/>
              <a:t>JSON </a:t>
            </a:r>
            <a:r>
              <a:rPr lang="ko-KR" altLang="en-US" sz="2000" dirty="0"/>
              <a:t>형태로 </a:t>
            </a:r>
            <a:r>
              <a:rPr lang="en-US" altLang="ko-KR" sz="2000" dirty="0"/>
              <a:t>Frontend</a:t>
            </a:r>
            <a:r>
              <a:rPr lang="ko-KR" altLang="en-US" sz="2000" dirty="0"/>
              <a:t>에 전달된다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구조는 평균 </a:t>
            </a:r>
            <a:r>
              <a:rPr lang="en-US" altLang="ko-KR" sz="2000" dirty="0"/>
              <a:t>4.6</a:t>
            </a:r>
            <a:r>
              <a:rPr lang="ko-KR" altLang="en-US" sz="2000" dirty="0"/>
              <a:t>초의 응답 시간을 유지하면서도</a:t>
            </a:r>
            <a:r>
              <a:rPr lang="en-US" altLang="ko-KR" sz="2000" dirty="0"/>
              <a:t>, LLM </a:t>
            </a:r>
            <a:r>
              <a:rPr lang="ko-KR" altLang="en-US" sz="2000" dirty="0"/>
              <a:t>교체</a:t>
            </a:r>
            <a:r>
              <a:rPr lang="en-US" altLang="ko-KR" sz="2000" dirty="0"/>
              <a:t>·Vector DB </a:t>
            </a:r>
            <a:r>
              <a:rPr lang="ko-KR" altLang="en-US" sz="2000" dirty="0"/>
              <a:t>변경</a:t>
            </a:r>
            <a:r>
              <a:rPr lang="en-US" altLang="ko-KR" sz="2000" dirty="0"/>
              <a:t>·Tool </a:t>
            </a:r>
            <a:r>
              <a:rPr lang="ko-KR" altLang="en-US" sz="2000" dirty="0"/>
              <a:t>추가가 용이한 확장 가능한 </a:t>
            </a:r>
            <a:r>
              <a:rPr lang="en-US" altLang="ko-KR" sz="2000" dirty="0"/>
              <a:t>RAG </a:t>
            </a:r>
            <a:r>
              <a:rPr lang="ko-KR" altLang="en-US" sz="2000" dirty="0"/>
              <a:t>아키텍처를 구현한다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14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4180-A3A7-B28E-4A5F-56D951CC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821E5-9C6B-FCF4-B813-DAF5FD350DF9}"/>
              </a:ext>
            </a:extLst>
          </p:cNvPr>
          <p:cNvSpPr txBox="1"/>
          <p:nvPr/>
        </p:nvSpPr>
        <p:spPr>
          <a:xfrm>
            <a:off x="938212" y="521316"/>
            <a:ext cx="6984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 데이터 및 사용자 상호작용 흐름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892B-5A36-C54B-9B07-5B116C1EAA33}"/>
              </a:ext>
            </a:extLst>
          </p:cNvPr>
          <p:cNvSpPr txBox="1"/>
          <p:nvPr/>
        </p:nvSpPr>
        <p:spPr>
          <a:xfrm>
            <a:off x="938212" y="1321593"/>
            <a:ext cx="1031557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3.1. </a:t>
            </a:r>
            <a:r>
              <a:rPr lang="ko-KR" altLang="en-US" sz="2000" b="1" dirty="0"/>
              <a:t>시스템 접속 및 초기 로딩</a:t>
            </a:r>
          </a:p>
          <a:p>
            <a:r>
              <a:rPr lang="ko-KR" altLang="en-US" sz="2000" dirty="0"/>
              <a:t>사용자는 웹 브라우저를 통해 시스템에 접속하며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본 프로젝트는 </a:t>
            </a:r>
            <a:r>
              <a:rPr lang="en-US" altLang="ko-KR" sz="2000" dirty="0"/>
              <a:t>Stateless </a:t>
            </a:r>
            <a:r>
              <a:rPr lang="ko-KR" altLang="en-US" sz="2000" dirty="0"/>
              <a:t>아키텍처를 채택하여 로그인이나 세션 없이 즉시 서비스를 이용할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첫 접속 시 </a:t>
            </a:r>
            <a:r>
              <a:rPr lang="en-US" altLang="ko-KR" sz="2000" dirty="0"/>
              <a:t>Django</a:t>
            </a:r>
            <a:r>
              <a:rPr lang="ko-KR" altLang="en-US" sz="2000" dirty="0"/>
              <a:t>는 랜딩 페이지를 서버 사이드 렌더링으로 제공하고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CTA </a:t>
            </a:r>
            <a:r>
              <a:rPr lang="ko-KR" altLang="en-US" sz="2000" dirty="0"/>
              <a:t>버튼을 클릭하면 메인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페이지로 이동한다</a:t>
            </a:r>
            <a:r>
              <a:rPr lang="en-US" altLang="ko-KR" sz="2000" dirty="0"/>
              <a:t>. </a:t>
            </a:r>
            <a:r>
              <a:rPr lang="ko-KR" altLang="en-US" sz="2000" dirty="0"/>
              <a:t>메인 페이지 로딩 과정에서 광고 배너</a:t>
            </a:r>
            <a:r>
              <a:rPr lang="en-US" altLang="ko-KR" sz="2000" dirty="0"/>
              <a:t>, </a:t>
            </a:r>
            <a:r>
              <a:rPr lang="ko-KR" altLang="en-US" sz="2000" dirty="0"/>
              <a:t>재난 영상</a:t>
            </a:r>
            <a:r>
              <a:rPr lang="en-US" altLang="ko-KR" sz="2000" dirty="0"/>
              <a:t>, Backend API </a:t>
            </a:r>
            <a:r>
              <a:rPr lang="ko-KR" altLang="en-US" sz="2000" dirty="0"/>
              <a:t>주소</a:t>
            </a:r>
            <a:r>
              <a:rPr lang="en-US" altLang="ko-KR" sz="2000" dirty="0"/>
              <a:t>, </a:t>
            </a:r>
            <a:r>
              <a:rPr lang="ko-KR" altLang="en-US" sz="2000" dirty="0"/>
              <a:t>지도 </a:t>
            </a:r>
            <a:r>
              <a:rPr lang="en-US" altLang="ko-KR" sz="2000" dirty="0"/>
              <a:t>API </a:t>
            </a:r>
            <a:r>
              <a:rPr lang="ko-KR" altLang="en-US" sz="2000" dirty="0"/>
              <a:t>키가 함께 전달되며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이후 </a:t>
            </a:r>
            <a:r>
              <a:rPr lang="en-US" altLang="ko-KR" sz="2000" dirty="0"/>
              <a:t>JavaScript </a:t>
            </a:r>
            <a:r>
              <a:rPr lang="ko-KR" altLang="en-US" sz="2000" dirty="0"/>
              <a:t>초기화 로직을 통해 지도 생성</a:t>
            </a:r>
            <a:r>
              <a:rPr lang="en-US" altLang="ko-KR" sz="2000" dirty="0"/>
              <a:t>, Backend </a:t>
            </a:r>
            <a:r>
              <a:rPr lang="ko-KR" altLang="en-US" sz="2000" dirty="0"/>
              <a:t>상태 확인</a:t>
            </a:r>
            <a:r>
              <a:rPr lang="en-US" altLang="ko-KR" sz="2000" dirty="0"/>
              <a:t>, </a:t>
            </a:r>
            <a:r>
              <a:rPr lang="ko-KR" altLang="en-US" sz="2000" dirty="0"/>
              <a:t>광고 로테이션이 비동기적으로 수행된다</a:t>
            </a:r>
            <a:r>
              <a:rPr lang="en-US" altLang="ko-KR" sz="2000" dirty="0"/>
              <a:t>.</a:t>
            </a:r>
          </a:p>
          <a:p>
            <a:r>
              <a:rPr lang="en-US" altLang="ko-KR" sz="2000" b="1" dirty="0"/>
              <a:t>3.2. </a:t>
            </a:r>
            <a:r>
              <a:rPr lang="ko-KR" altLang="en-US" sz="2000" b="1" dirty="0"/>
              <a:t>질문 입력 및 </a:t>
            </a:r>
            <a:r>
              <a:rPr lang="en-US" altLang="ko-KR" sz="2000" b="1" dirty="0"/>
              <a:t>Frontend </a:t>
            </a:r>
            <a:r>
              <a:rPr lang="ko-KR" altLang="en-US" sz="2000" b="1" dirty="0"/>
              <a:t>처리</a:t>
            </a:r>
          </a:p>
          <a:p>
            <a:r>
              <a:rPr lang="ko-KR" altLang="en-US" sz="2000" dirty="0"/>
              <a:t>사용자가 질문을 입력하면 </a:t>
            </a:r>
            <a:r>
              <a:rPr lang="en-US" altLang="ko-KR" sz="2000" dirty="0"/>
              <a:t>Frontend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입력값을</a:t>
            </a:r>
            <a:r>
              <a:rPr lang="ko-KR" altLang="en-US" sz="2000" dirty="0"/>
              <a:t> 검증한 뒤 사용자 메시지를 즉시 </a:t>
            </a:r>
            <a:r>
              <a:rPr lang="en-US" altLang="ko-KR" sz="2000" dirty="0"/>
              <a:t>UI</a:t>
            </a:r>
            <a:r>
              <a:rPr lang="ko-KR" altLang="en-US" sz="2000" dirty="0"/>
              <a:t>에 표시하고</a:t>
            </a:r>
            <a:r>
              <a:rPr lang="en-US" altLang="ko-KR" sz="2000" dirty="0"/>
              <a:t>, </a:t>
            </a:r>
            <a:r>
              <a:rPr lang="ko-KR" altLang="en-US" sz="2000" dirty="0"/>
              <a:t>로딩 애니메이션을 함께 출력한다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이후 </a:t>
            </a:r>
            <a:r>
              <a:rPr lang="en-US" altLang="ko-KR" sz="2000" dirty="0"/>
              <a:t>JavaScript</a:t>
            </a:r>
            <a:r>
              <a:rPr lang="ko-KR" altLang="en-US" sz="2000" dirty="0"/>
              <a:t>는 </a:t>
            </a:r>
            <a:r>
              <a:rPr lang="en-US" altLang="ko-KR" sz="2000" dirty="0"/>
              <a:t>AJAX POST </a:t>
            </a:r>
            <a:r>
              <a:rPr lang="ko-KR" altLang="en-US" sz="2000" dirty="0"/>
              <a:t>요청을 통해 질의를 </a:t>
            </a:r>
            <a:r>
              <a:rPr lang="en-US" altLang="ko-KR" sz="2000" dirty="0"/>
              <a:t>Backend</a:t>
            </a:r>
            <a:r>
              <a:rPr lang="ko-KR" altLang="en-US" sz="2000" dirty="0"/>
              <a:t>로 전달하며</a:t>
            </a:r>
            <a:r>
              <a:rPr lang="en-US" altLang="ko-KR" sz="2000" dirty="0"/>
              <a:t>, </a:t>
            </a:r>
            <a:r>
              <a:rPr lang="ko-KR" altLang="en-US" sz="2000" dirty="0"/>
              <a:t>요청은 </a:t>
            </a:r>
            <a:r>
              <a:rPr lang="en-US" altLang="ko-KR" sz="2000" dirty="0"/>
              <a:t>JSON </a:t>
            </a:r>
            <a:r>
              <a:rPr lang="ko-KR" altLang="en-US" sz="2000" dirty="0"/>
              <a:t>형태로 </a:t>
            </a:r>
            <a:r>
              <a:rPr lang="ko-KR" altLang="en-US" sz="2000" dirty="0" err="1"/>
              <a:t>직렬화된다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과정은 비동기적으로 처리되어 사용자 인터페이스는 응답 대기 중에도 반응성을 유지한다</a:t>
            </a:r>
            <a:r>
              <a:rPr lang="en-US" altLang="ko-KR" sz="2000" dirty="0"/>
              <a:t>.</a:t>
            </a:r>
          </a:p>
          <a:p>
            <a:r>
              <a:rPr lang="en-US" altLang="ko-KR" sz="2000" b="1" dirty="0"/>
              <a:t>3.3. Backend </a:t>
            </a:r>
            <a:r>
              <a:rPr lang="ko-KR" altLang="en-US" sz="2000" b="1" dirty="0"/>
              <a:t>요청 처리 및 라우팅</a:t>
            </a:r>
          </a:p>
          <a:p>
            <a:r>
              <a:rPr lang="en-US" altLang="ko-KR" sz="2000" dirty="0"/>
              <a:t>Frontend </a:t>
            </a:r>
            <a:r>
              <a:rPr lang="ko-KR" altLang="en-US" sz="2000" dirty="0"/>
              <a:t>요청은 </a:t>
            </a:r>
            <a:r>
              <a:rPr lang="en-US" altLang="ko-KR" sz="2000" dirty="0" err="1"/>
              <a:t>FastAPI</a:t>
            </a:r>
            <a:r>
              <a:rPr lang="en-US" altLang="ko-KR" sz="2000" dirty="0"/>
              <a:t> </a:t>
            </a:r>
            <a:r>
              <a:rPr lang="ko-KR" altLang="en-US" sz="2000" dirty="0"/>
              <a:t>서버로 전달되며</a:t>
            </a:r>
            <a:r>
              <a:rPr lang="en-US" altLang="ko-KR" sz="2000" dirty="0"/>
              <a:t>, CORS Middleware</a:t>
            </a:r>
            <a:r>
              <a:rPr lang="ko-KR" altLang="en-US" sz="2000" dirty="0"/>
              <a:t>를 통과한 후 지정된 </a:t>
            </a:r>
            <a:r>
              <a:rPr lang="en-US" altLang="ko-KR" sz="2000" dirty="0"/>
              <a:t>API </a:t>
            </a:r>
            <a:r>
              <a:rPr lang="ko-KR" altLang="en-US" sz="2000" dirty="0" err="1"/>
              <a:t>엔드포인트로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라우팅된다</a:t>
            </a:r>
            <a:r>
              <a:rPr lang="en-US" altLang="ko-KR" sz="2000" dirty="0"/>
              <a:t>. </a:t>
            </a:r>
            <a:r>
              <a:rPr lang="ko-KR" altLang="en-US" sz="2000" dirty="0"/>
              <a:t>요청 본문은 </a:t>
            </a:r>
            <a:r>
              <a:rPr lang="en-US" altLang="ko-KR" sz="2000" dirty="0" err="1"/>
              <a:t>Pydantic</a:t>
            </a:r>
            <a:r>
              <a:rPr lang="en-US" altLang="ko-KR" sz="2000" dirty="0"/>
              <a:t> </a:t>
            </a:r>
            <a:r>
              <a:rPr lang="ko-KR" altLang="en-US" sz="2000" dirty="0"/>
              <a:t>모델을 통해 자동 검증되며</a:t>
            </a:r>
            <a:r>
              <a:rPr lang="en-US" altLang="ko-KR" sz="2000" dirty="0"/>
              <a:t>, </a:t>
            </a:r>
            <a:r>
              <a:rPr lang="ko-KR" altLang="en-US" sz="2000" dirty="0"/>
              <a:t>유효한 요청만 </a:t>
            </a:r>
            <a:r>
              <a:rPr lang="en-US" altLang="ko-KR" sz="2000" dirty="0" err="1"/>
              <a:t>LangGraph</a:t>
            </a:r>
            <a:r>
              <a:rPr lang="en-US" altLang="ko-KR" sz="2000" dirty="0"/>
              <a:t> Agent</a:t>
            </a:r>
            <a:r>
              <a:rPr lang="ko-KR" altLang="en-US" sz="2000" dirty="0"/>
              <a:t>로 전달된다</a:t>
            </a:r>
            <a:r>
              <a:rPr lang="en-US" altLang="ko-KR" sz="2000" dirty="0"/>
              <a:t>. Backend</a:t>
            </a:r>
            <a:r>
              <a:rPr lang="ko-KR" altLang="en-US" sz="2000" dirty="0"/>
              <a:t>는 비동기 처리 구조를 사용하여 다수의 요청을 동시에 처리할 수 있도록 설계되었다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9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F2C7-4E52-2585-613F-4D3BDB800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B079D-C8E7-5413-5E0E-C4F6E2AEA7C6}"/>
              </a:ext>
            </a:extLst>
          </p:cNvPr>
          <p:cNvSpPr txBox="1"/>
          <p:nvPr/>
        </p:nvSpPr>
        <p:spPr>
          <a:xfrm>
            <a:off x="938212" y="521316"/>
            <a:ext cx="6984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</a:t>
            </a:r>
            <a:r>
              <a:rPr lang="ko-KR" altLang="en-US" sz="3200" dirty="0"/>
              <a:t> 데이터 및 사용자 상호작용 흐름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1D891-C517-59B3-A729-8622D41387F9}"/>
              </a:ext>
            </a:extLst>
          </p:cNvPr>
          <p:cNvSpPr txBox="1"/>
          <p:nvPr/>
        </p:nvSpPr>
        <p:spPr>
          <a:xfrm>
            <a:off x="938212" y="1321593"/>
            <a:ext cx="1031557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3.4. </a:t>
            </a:r>
            <a:r>
              <a:rPr lang="en-US" altLang="ko-KR" sz="2000" b="1" dirty="0" err="1"/>
              <a:t>LangGraph</a:t>
            </a:r>
            <a:r>
              <a:rPr lang="en-US" altLang="ko-KR" sz="2000" b="1" dirty="0"/>
              <a:t> Agent</a:t>
            </a:r>
            <a:r>
              <a:rPr lang="ko-KR" altLang="en-US" sz="2000" b="1" dirty="0"/>
              <a:t>의 단계별 실행</a:t>
            </a:r>
          </a:p>
          <a:p>
            <a:r>
              <a:rPr lang="en-US" altLang="ko-KR" sz="2000" dirty="0" err="1"/>
              <a:t>LangGraph</a:t>
            </a:r>
            <a:r>
              <a:rPr lang="en-US" altLang="ko-KR" sz="2000" dirty="0"/>
              <a:t> Agent</a:t>
            </a:r>
            <a:r>
              <a:rPr lang="ko-KR" altLang="en-US" sz="2000" dirty="0"/>
              <a:t>는 </a:t>
            </a:r>
            <a:r>
              <a:rPr lang="en-US" altLang="ko-KR" sz="2000" dirty="0"/>
              <a:t>Intent Classifier, Query Rewriter, Agent Node, Tools Node</a:t>
            </a:r>
            <a:r>
              <a:rPr lang="ko-KR" altLang="en-US" sz="2000" dirty="0"/>
              <a:t>의 순차적 파이프라인으로 구성된다</a:t>
            </a:r>
            <a:r>
              <a:rPr lang="en-US" altLang="ko-KR" sz="2000" dirty="0"/>
              <a:t>. </a:t>
            </a:r>
            <a:r>
              <a:rPr lang="ko-KR" altLang="en-US" sz="2000" dirty="0"/>
              <a:t>먼저 </a:t>
            </a:r>
            <a:r>
              <a:rPr lang="en-US" altLang="ko-KR" sz="2000" dirty="0"/>
              <a:t>LLM</a:t>
            </a:r>
            <a:r>
              <a:rPr lang="ko-KR" altLang="en-US" sz="2000" dirty="0"/>
              <a:t>을 통해 사용자 의도를 분류하고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기반으로 검색에 최적화된 쿼리를 생성한다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이후 규칙 기반 로직으로 적절한 </a:t>
            </a:r>
            <a:r>
              <a:rPr lang="en-US" altLang="ko-KR" sz="2000" dirty="0"/>
              <a:t>Tool</a:t>
            </a:r>
            <a:r>
              <a:rPr lang="ko-KR" altLang="en-US" sz="2000" dirty="0"/>
              <a:t>을 선택하고</a:t>
            </a:r>
            <a:r>
              <a:rPr lang="en-US" altLang="ko-KR" sz="2000" dirty="0"/>
              <a:t>, </a:t>
            </a:r>
            <a:r>
              <a:rPr lang="ko-KR" altLang="en-US" sz="2000" dirty="0"/>
              <a:t>선택된 </a:t>
            </a:r>
            <a:r>
              <a:rPr lang="en-US" altLang="ko-KR" sz="2000" dirty="0"/>
              <a:t>Tool</a:t>
            </a:r>
            <a:r>
              <a:rPr lang="ko-KR" altLang="en-US" sz="2000" dirty="0"/>
              <a:t>이 실제 데이터 검색과 응답 생성을 수행한다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구조를 통해 질의 이해와 실행 로직을 명확히 분리한다</a:t>
            </a:r>
            <a:r>
              <a:rPr lang="en-US" altLang="ko-KR" sz="2000" dirty="0"/>
              <a:t>.</a:t>
            </a:r>
          </a:p>
          <a:p>
            <a:r>
              <a:rPr lang="en-US" altLang="ko-KR" sz="2000" b="1" dirty="0"/>
              <a:t>3.5. </a:t>
            </a:r>
            <a:r>
              <a:rPr lang="ko-KR" altLang="en-US" sz="2000" b="1" dirty="0"/>
              <a:t>데이터 검색 및 외부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통신</a:t>
            </a:r>
          </a:p>
          <a:p>
            <a:r>
              <a:rPr lang="ko-KR" altLang="en-US" sz="2000" dirty="0"/>
              <a:t>대피소 검색 과정에서 </a:t>
            </a:r>
            <a:r>
              <a:rPr lang="en-US" altLang="ko-KR" sz="2000" dirty="0"/>
              <a:t>Kakao Maps API</a:t>
            </a:r>
            <a:r>
              <a:rPr lang="ko-KR" altLang="en-US" sz="2000" dirty="0"/>
              <a:t>를 통해 위치 좌표를 획득하고</a:t>
            </a:r>
            <a:r>
              <a:rPr lang="en-US" altLang="ko-KR" sz="2000" dirty="0"/>
              <a:t>, Vector DB</a:t>
            </a:r>
            <a:r>
              <a:rPr lang="ko-KR" altLang="en-US" sz="2000" dirty="0"/>
              <a:t>와 </a:t>
            </a:r>
            <a:r>
              <a:rPr lang="en-US" altLang="ko-KR" sz="2000" dirty="0"/>
              <a:t>BM25</a:t>
            </a:r>
            <a:r>
              <a:rPr lang="ko-KR" altLang="en-US" sz="2000" dirty="0"/>
              <a:t>를 결합한 </a:t>
            </a:r>
            <a:r>
              <a:rPr lang="en-US" altLang="ko-KR" sz="2000" dirty="0"/>
              <a:t>Hybrid Retrieval</a:t>
            </a:r>
            <a:r>
              <a:rPr lang="ko-KR" altLang="en-US" sz="2000" dirty="0"/>
              <a:t>로 대피소 정보와 재난 행동요령을 검색한다</a:t>
            </a:r>
            <a:r>
              <a:rPr lang="en-US" altLang="ko-KR" sz="2000" dirty="0"/>
              <a:t>. </a:t>
            </a:r>
            <a:r>
              <a:rPr lang="ko-KR" altLang="en-US" sz="2000" dirty="0"/>
              <a:t>재난 행동요령은 별도의 컬렉션에서 조회되어 응답에 포함되며</a:t>
            </a:r>
            <a:r>
              <a:rPr lang="en-US" altLang="ko-KR" sz="2000" dirty="0"/>
              <a:t>, </a:t>
            </a:r>
            <a:r>
              <a:rPr lang="ko-KR" altLang="en-US" sz="2000" dirty="0"/>
              <a:t>경로 안내는 사용자 요청 시 </a:t>
            </a:r>
            <a:r>
              <a:rPr lang="en-US" altLang="ko-KR" sz="2000" dirty="0"/>
              <a:t>T Map API</a:t>
            </a:r>
            <a:r>
              <a:rPr lang="ko-KR" altLang="en-US" sz="2000" dirty="0"/>
              <a:t>를 호출해 처리된다</a:t>
            </a:r>
            <a:r>
              <a:rPr lang="en-US" altLang="ko-KR" sz="2000" dirty="0"/>
              <a:t>. Backend</a:t>
            </a:r>
            <a:r>
              <a:rPr lang="ko-KR" altLang="en-US" sz="2000" dirty="0"/>
              <a:t>는 외부 </a:t>
            </a:r>
            <a:r>
              <a:rPr lang="en-US" altLang="ko-KR" sz="2000" dirty="0"/>
              <a:t>API </a:t>
            </a:r>
            <a:r>
              <a:rPr lang="ko-KR" altLang="en-US" sz="2000" dirty="0"/>
              <a:t>호출을 </a:t>
            </a:r>
            <a:r>
              <a:rPr lang="ko-KR" altLang="en-US" sz="2000" dirty="0" err="1"/>
              <a:t>프록시하여</a:t>
            </a:r>
            <a:r>
              <a:rPr lang="ko-KR" altLang="en-US" sz="2000" dirty="0"/>
              <a:t> </a:t>
            </a:r>
            <a:r>
              <a:rPr lang="en-US" altLang="ko-KR" sz="2000" dirty="0"/>
              <a:t>API </a:t>
            </a:r>
            <a:r>
              <a:rPr lang="ko-KR" altLang="en-US" sz="2000" dirty="0"/>
              <a:t>키 노출을 방지한다</a:t>
            </a:r>
            <a:r>
              <a:rPr lang="en-US" altLang="ko-KR" sz="2000" dirty="0"/>
              <a:t>.</a:t>
            </a:r>
          </a:p>
          <a:p>
            <a:r>
              <a:rPr lang="en-US" altLang="ko-KR" sz="2000" b="1" dirty="0"/>
              <a:t>3.6. </a:t>
            </a:r>
            <a:r>
              <a:rPr lang="ko-KR" altLang="en-US" sz="2000" b="1" dirty="0"/>
              <a:t>응답 생성 및 </a:t>
            </a:r>
            <a:r>
              <a:rPr lang="en-US" altLang="ko-KR" sz="2000" b="1" dirty="0"/>
              <a:t>Frontend </a:t>
            </a:r>
            <a:r>
              <a:rPr lang="ko-KR" altLang="en-US" sz="2000" b="1" dirty="0"/>
              <a:t>반환</a:t>
            </a:r>
          </a:p>
          <a:p>
            <a:r>
              <a:rPr lang="en-US" altLang="ko-KR" sz="2000" dirty="0" err="1"/>
              <a:t>LangGraph</a:t>
            </a:r>
            <a:r>
              <a:rPr lang="en-US" altLang="ko-KR" sz="2000" dirty="0"/>
              <a:t> Agent </a:t>
            </a:r>
            <a:r>
              <a:rPr lang="ko-KR" altLang="en-US" sz="2000" dirty="0"/>
              <a:t>실행 결과는 </a:t>
            </a:r>
            <a:r>
              <a:rPr lang="en-US" altLang="ko-KR" sz="2000" dirty="0"/>
              <a:t>Backend</a:t>
            </a:r>
            <a:r>
              <a:rPr lang="ko-KR" altLang="en-US" sz="2000" dirty="0"/>
              <a:t>에서 구조화된 </a:t>
            </a:r>
            <a:r>
              <a:rPr lang="en-US" altLang="ko-KR" sz="2000" dirty="0"/>
              <a:t>JSON </a:t>
            </a:r>
            <a:r>
              <a:rPr lang="ko-KR" altLang="en-US" sz="2000" dirty="0"/>
              <a:t>응답으로 변환되어 </a:t>
            </a:r>
            <a:r>
              <a:rPr lang="en-US" altLang="ko-KR" sz="2000" dirty="0"/>
              <a:t>Frontend</a:t>
            </a:r>
            <a:r>
              <a:rPr lang="ko-KR" altLang="en-US" sz="2000" dirty="0"/>
              <a:t>에 반환된다</a:t>
            </a:r>
            <a:r>
              <a:rPr lang="en-US" altLang="ko-KR" sz="2000" dirty="0"/>
              <a:t>. </a:t>
            </a:r>
            <a:r>
              <a:rPr lang="ko-KR" altLang="en-US" sz="2000" dirty="0"/>
              <a:t>응답에는 위치 정보</a:t>
            </a:r>
            <a:r>
              <a:rPr lang="en-US" altLang="ko-KR" sz="2000" dirty="0"/>
              <a:t>, </a:t>
            </a:r>
            <a:r>
              <a:rPr lang="ko-KR" altLang="en-US" sz="2000" dirty="0"/>
              <a:t>대피소 목록</a:t>
            </a:r>
            <a:r>
              <a:rPr lang="en-US" altLang="ko-KR" sz="2000" dirty="0"/>
              <a:t>, </a:t>
            </a:r>
            <a:r>
              <a:rPr lang="ko-KR" altLang="en-US" sz="2000" dirty="0"/>
              <a:t>재난 행동요령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 친화적 자연어 메시지가 포함된다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FastAPI</a:t>
            </a:r>
            <a:r>
              <a:rPr lang="ko-KR" altLang="en-US" sz="2000" dirty="0"/>
              <a:t>는 이를 자동 </a:t>
            </a:r>
            <a:r>
              <a:rPr lang="ko-KR" altLang="en-US" sz="2000" dirty="0" err="1"/>
              <a:t>직렬화하여</a:t>
            </a:r>
            <a:r>
              <a:rPr lang="ko-KR" altLang="en-US" sz="2000" dirty="0"/>
              <a:t> 전송하며</a:t>
            </a:r>
            <a:r>
              <a:rPr lang="en-US" altLang="ko-KR" sz="2000" dirty="0"/>
              <a:t>, </a:t>
            </a:r>
            <a:r>
              <a:rPr lang="ko-KR" altLang="en-US" sz="2000" dirty="0"/>
              <a:t>비동기 처리로 높은 처리량을 유지한다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3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1812</Words>
  <Application>Microsoft Office PowerPoint</Application>
  <PresentationFormat>와이드스크린</PresentationFormat>
  <Paragraphs>109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승규 이</dc:creator>
  <cp:lastModifiedBy>승규 이</cp:lastModifiedBy>
  <cp:revision>18</cp:revision>
  <dcterms:created xsi:type="dcterms:W3CDTF">2026-01-11T13:08:59Z</dcterms:created>
  <dcterms:modified xsi:type="dcterms:W3CDTF">2026-01-11T17:23:45Z</dcterms:modified>
</cp:coreProperties>
</file>